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262" r:id="rId6"/>
    <p:sldId id="286" r:id="rId7"/>
    <p:sldId id="287" r:id="rId8"/>
    <p:sldId id="288" r:id="rId9"/>
    <p:sldId id="289" r:id="rId10"/>
    <p:sldId id="290" r:id="rId11"/>
    <p:sldId id="291" r:id="rId12"/>
    <p:sldId id="292" r:id="rId13"/>
    <p:sldId id="293" r:id="rId14"/>
    <p:sldId id="294" r:id="rId15"/>
    <p:sldId id="295" r:id="rId16"/>
    <p:sldId id="296" r:id="rId17"/>
    <p:sldId id="298" r:id="rId18"/>
    <p:sldId id="299" r:id="rId19"/>
    <p:sldId id="300" r:id="rId20"/>
    <p:sldId id="301" r:id="rId21"/>
    <p:sldId id="303" r:id="rId22"/>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B0D73-D6EE-805B-C8DC-AA5B05037FCB}" name="Wood, Sarah" initials="WS" userId="S::sarah.wood@forestryengland.uk::df39e1a8-6486-4aed-9d00-f61fffa1d8be" providerId="AD"/>
  <p188:author id="{E4666DD5-FB0C-9CD9-75D8-C92A09DFE035}" name="Garnham, Clare" initials="CG" userId="S::clare.garnham@forestryengland.uk::47b7bffe-73f4-4a6c-8391-1b0c2031323f" providerId="AD"/>
  <p188:author id="{800F01E1-1466-5C29-5BB2-5FF9B8DA3279}" name="Milward, Helen" initials="MH" userId="S::helen.milward@forestryengland.uk::2c9c4a53-fe97-4193-9e85-3c2b462ef6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49"/>
    <a:srgbClr val="929292"/>
    <a:srgbClr val="30B0BF"/>
    <a:srgbClr val="058847"/>
    <a:srgbClr val="EB5E5F"/>
    <a:srgbClr val="008847"/>
    <a:srgbClr val="008846"/>
    <a:srgbClr val="003D42"/>
    <a:srgbClr val="91AB9E"/>
    <a:srgbClr val="F7F8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740" autoAdjust="0"/>
  </p:normalViewPr>
  <p:slideViewPr>
    <p:cSldViewPr snapToGrid="0">
      <p:cViewPr varScale="1">
        <p:scale>
          <a:sx n="47" d="100"/>
          <a:sy n="47" d="100"/>
        </p:scale>
        <p:origin x="139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49D3547F-9D81-6C46-81FF-2B4ACB18A085}" type="datetimeFigureOut">
              <a:rPr lang="en-US" smtClean="0"/>
              <a:t>7/10/2024</a:t>
            </a:fld>
            <a:endParaRPr lang="en-US"/>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54FA6997-E715-5F40-97A9-5535C404D248}" type="slidenum">
              <a:rPr lang="en-US" smtClean="0"/>
              <a:t>‹#›</a:t>
            </a:fld>
            <a:endParaRPr lang="en-US"/>
          </a:p>
        </p:txBody>
      </p:sp>
    </p:spTree>
    <p:extLst>
      <p:ext uri="{BB962C8B-B14F-4D97-AF65-F5344CB8AC3E}">
        <p14:creationId xmlns:p14="http://schemas.microsoft.com/office/powerpoint/2010/main" val="1823773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1</a:t>
            </a:fld>
            <a:endParaRPr lang="en-US"/>
          </a:p>
        </p:txBody>
      </p:sp>
    </p:spTree>
    <p:extLst>
      <p:ext uri="{BB962C8B-B14F-4D97-AF65-F5344CB8AC3E}">
        <p14:creationId xmlns:p14="http://schemas.microsoft.com/office/powerpoint/2010/main" val="131489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The Thames Chase Community Forest covers over 10,000ha of land in east London and south Essex.</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Established in 1990, the community forest comprises of 47sites, many of which are linked together to form wildlife corridors. Since 1990, 1.3 million trees have been planted. </a:t>
            </a:r>
            <a:endParaRPr lang="en-GB" dirty="0">
              <a:latin typeface="+mn-lt"/>
            </a:endParaRPr>
          </a:p>
          <a:p>
            <a:endParaRPr lang="en-GB" dirty="0"/>
          </a:p>
        </p:txBody>
      </p:sp>
      <p:sp>
        <p:nvSpPr>
          <p:cNvPr id="4" name="Slide Number Placeholder 3"/>
          <p:cNvSpPr>
            <a:spLocks noGrp="1"/>
          </p:cNvSpPr>
          <p:nvPr>
            <p:ph type="sldNum" sz="quarter" idx="5"/>
          </p:nvPr>
        </p:nvSpPr>
        <p:spPr/>
        <p:txBody>
          <a:bodyPr/>
          <a:lstStyle/>
          <a:p>
            <a:fld id="{54FA6997-E715-5F40-97A9-5535C404D248}" type="slidenum">
              <a:rPr lang="en-US" smtClean="0"/>
              <a:t>2</a:t>
            </a:fld>
            <a:endParaRPr lang="en-US"/>
          </a:p>
        </p:txBody>
      </p:sp>
    </p:spTree>
    <p:extLst>
      <p:ext uri="{BB962C8B-B14F-4D97-AF65-F5344CB8AC3E}">
        <p14:creationId xmlns:p14="http://schemas.microsoft.com/office/powerpoint/2010/main" val="791529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In the past, this area was quarried for sand and gravel. Much of it was used in the construction industry as London expanded. Some was used in road building, for example, in constructing the nearby M25 in the 1970s and 1980s.</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As a result, the area was pock-marked with quarries. Some abandoned quarries became re-purposed as landfill sites. When full, they were covered by layers of soil (fill) and then used as low-quality farmland. It is some of this land that has been recently planted with trees to create the community forest, which can be seen with the two maps side by side.</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3</a:t>
            </a:fld>
            <a:endParaRPr lang="en-US"/>
          </a:p>
        </p:txBody>
      </p:sp>
    </p:spTree>
    <p:extLst>
      <p:ext uri="{BB962C8B-B14F-4D97-AF65-F5344CB8AC3E}">
        <p14:creationId xmlns:p14="http://schemas.microsoft.com/office/powerpoint/2010/main" val="2402996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Forestry England is one of several partners that are involved with the management of the Thames Chase Community Forest. Other partners include local authorities, environmental and heritage organisations.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Thames Chase Trust is responsible for the overall landscape vision and strategic planning. Forestry England is responsible for woodland creation. Today, Forestry England manage 10 woodland sites developed on greenfield and brownfield land to improve connectivity for people and habitats as part of landscape scale restoration in the area.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Forestry England continues to work with partners to create new woodland in the area, including at Hole Farm in Essex where a collaboration with National Highways will transform a nearly 100ha farm into a new community woodland.</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4</a:t>
            </a:fld>
            <a:endParaRPr lang="en-US"/>
          </a:p>
        </p:txBody>
      </p:sp>
    </p:spTree>
    <p:extLst>
      <p:ext uri="{BB962C8B-B14F-4D97-AF65-F5344CB8AC3E}">
        <p14:creationId xmlns:p14="http://schemas.microsoft.com/office/powerpoint/2010/main" val="3328609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These objectives explain what the community forest aims to achieve.</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5</a:t>
            </a:fld>
            <a:endParaRPr lang="en-US"/>
          </a:p>
        </p:txBody>
      </p:sp>
    </p:spTree>
    <p:extLst>
      <p:ext uri="{BB962C8B-B14F-4D97-AF65-F5344CB8AC3E}">
        <p14:creationId xmlns:p14="http://schemas.microsoft.com/office/powerpoint/2010/main" val="1120023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This slide shows the location of the woodland sites that form the focus of this resource.</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6</a:t>
            </a:fld>
            <a:endParaRPr lang="en-US"/>
          </a:p>
        </p:txBody>
      </p:sp>
    </p:spTree>
    <p:extLst>
      <p:ext uri="{BB962C8B-B14F-4D97-AF65-F5344CB8AC3E}">
        <p14:creationId xmlns:p14="http://schemas.microsoft.com/office/powerpoint/2010/main" val="1948926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Bonnetts Wood is a 33ha site which was planted in two sections.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first section, planted in 2003 on former agricultural land previously used as rough grazing for livestock.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second section was a brownfield site, formerly a sand and gravel quarry (1950s-1960s). When quarrying ceased, it became a landfill site, backfilled with various waste materials including builders’ rubble from London. By 1981 much of the site was derelict and classed as damaged land. Ingrebourne Valley Ltd bought the land in 2005 and in 2008 they started working with Forestry Commission (now Forestry England) to restore the land. In 2010 surplus excavated material was imported to regenerate the land.</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In 2013, the Forestry Commission, who now manage the land, began creating more woodland on the Bonnetts Wood extension and opened the land to the public.</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7</a:t>
            </a:fld>
            <a:endParaRPr lang="en-US"/>
          </a:p>
        </p:txBody>
      </p:sp>
    </p:spTree>
    <p:extLst>
      <p:ext uri="{BB962C8B-B14F-4D97-AF65-F5344CB8AC3E}">
        <p14:creationId xmlns:p14="http://schemas.microsoft.com/office/powerpoint/2010/main" val="3920682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This plan shows the extension to Bonnetts Wood.</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In 2013, the Forestry Commission planted over 27,500 new trees and shrubs enlisting the help of the local community during tree planting days. </a:t>
            </a:r>
          </a:p>
          <a:p>
            <a:r>
              <a:rPr lang="en-US" sz="1200" b="0" i="0" u="none" strike="noStrike" baseline="0" dirty="0">
                <a:solidFill>
                  <a:srgbClr val="000000"/>
                </a:solidFill>
                <a:latin typeface="+mn-lt"/>
              </a:rPr>
              <a:t>Gates, paths and benches were installed to allow access for the local community.</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8</a:t>
            </a:fld>
            <a:endParaRPr lang="en-US"/>
          </a:p>
        </p:txBody>
      </p:sp>
    </p:spTree>
    <p:extLst>
      <p:ext uri="{BB962C8B-B14F-4D97-AF65-F5344CB8AC3E}">
        <p14:creationId xmlns:p14="http://schemas.microsoft.com/office/powerpoint/2010/main" val="3786557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To ensure that the right trees were planted for the conditions, so that they would thrive and give all of the benefits for the community, various surveys were carried out, including soil testing. Remember, a lot of soil had been imported from elsewhere to restore the land</a:t>
            </a:r>
            <a:r>
              <a:rPr lang="en-US" sz="1800" b="0" i="0" u="none" strike="noStrike" baseline="0" dirty="0">
                <a:solidFill>
                  <a:srgbClr val="000000"/>
                </a:solidFill>
                <a:latin typeface="Open Sans Light" panose="020B0306030504020204" pitchFamily="34" charset="0"/>
              </a:rPr>
              <a:t>.</a:t>
            </a:r>
            <a:endParaRPr lang="en-GB" dirty="0"/>
          </a:p>
        </p:txBody>
      </p:sp>
      <p:sp>
        <p:nvSpPr>
          <p:cNvPr id="4" name="Slide Number Placeholder 3"/>
          <p:cNvSpPr>
            <a:spLocks noGrp="1"/>
          </p:cNvSpPr>
          <p:nvPr>
            <p:ph type="sldNum" sz="quarter" idx="5"/>
          </p:nvPr>
        </p:nvSpPr>
        <p:spPr/>
        <p:txBody>
          <a:bodyPr/>
          <a:lstStyle/>
          <a:p>
            <a:fld id="{54FA6997-E715-5F40-97A9-5535C404D248}" type="slidenum">
              <a:rPr lang="en-US" smtClean="0"/>
              <a:t>9</a:t>
            </a:fld>
            <a:endParaRPr lang="en-US"/>
          </a:p>
        </p:txBody>
      </p:sp>
    </p:spTree>
    <p:extLst>
      <p:ext uri="{BB962C8B-B14F-4D97-AF65-F5344CB8AC3E}">
        <p14:creationId xmlns:p14="http://schemas.microsoft.com/office/powerpoint/2010/main" val="1625912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000000"/>
                </a:solidFill>
                <a:latin typeface="+mn-lt"/>
                <a:ea typeface="Open Sans Light" panose="020B0306030504020204" pitchFamily="34" charset="0"/>
                <a:cs typeface="Open Sans Light" panose="020B0306030504020204" pitchFamily="34" charset="0"/>
              </a:rPr>
              <a:t>These images show the extension to </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Bonnetts Wood on the </a:t>
            </a:r>
            <a:r>
              <a:rPr lang="en-GB" sz="1200" dirty="0">
                <a:solidFill>
                  <a:srgbClr val="000000"/>
                </a:solidFill>
                <a:latin typeface="+mn-lt"/>
                <a:ea typeface="Open Sans Light" panose="020B0306030504020204" pitchFamily="34" charset="0"/>
                <a:cs typeface="Open Sans Light" panose="020B0306030504020204" pitchFamily="34" charset="0"/>
              </a:rPr>
              <a:t>brownfield site</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 </a:t>
            </a:r>
            <a:r>
              <a:rPr lang="en-GB" sz="1200" dirty="0">
                <a:solidFill>
                  <a:srgbClr val="000000"/>
                </a:solidFill>
                <a:latin typeface="+mn-lt"/>
                <a:ea typeface="Open Sans Light" panose="020B0306030504020204" pitchFamily="34" charset="0"/>
                <a:cs typeface="Open Sans Light" panose="020B0306030504020204" pitchFamily="34" charset="0"/>
              </a:rPr>
              <a:t>a former quarry </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and </a:t>
            </a:r>
            <a:r>
              <a:rPr lang="en-GB" sz="1200" dirty="0">
                <a:solidFill>
                  <a:srgbClr val="000000"/>
                </a:solidFill>
                <a:latin typeface="+mn-lt"/>
                <a:ea typeface="Open Sans Light" panose="020B0306030504020204" pitchFamily="34" charset="0"/>
                <a:cs typeface="Open Sans Light" panose="020B0306030504020204" pitchFamily="34" charset="0"/>
              </a:rPr>
              <a:t>then landfill site</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a:t>
            </a:r>
            <a:r>
              <a:rPr lang="en-GB" sz="1200" dirty="0">
                <a:solidFill>
                  <a:srgbClr val="000000"/>
                </a:solidFill>
                <a:latin typeface="+mn-lt"/>
                <a:ea typeface="Open Sans Light" panose="020B0306030504020204" pitchFamily="34" charset="0"/>
                <a:cs typeface="Open Sans Light" panose="020B0306030504020204" pitchFamily="34" charset="0"/>
              </a:rPr>
              <a:t> </a:t>
            </a:r>
          </a:p>
          <a:p>
            <a:endParaRPr lang="en-US" sz="1200" dirty="0">
              <a:solidFill>
                <a:srgbClr val="000000"/>
              </a:solidFill>
              <a:latin typeface="+mn-lt"/>
              <a:ea typeface="Open Sans Light" panose="020B0306030504020204" pitchFamily="34" charset="0"/>
              <a:cs typeface="Open Sans Light" panose="020B0306030504020204" pitchFamily="34" charset="0"/>
            </a:endParaRPr>
          </a:p>
          <a:p>
            <a:r>
              <a:rPr lang="en-GB" sz="1200" dirty="0">
                <a:solidFill>
                  <a:srgbClr val="000000"/>
                </a:solidFill>
                <a:latin typeface="+mn-lt"/>
                <a:ea typeface="Open Sans Light" panose="020B0306030504020204" pitchFamily="34" charset="0"/>
                <a:cs typeface="Open Sans Light" panose="020B0306030504020204" pitchFamily="34" charset="0"/>
              </a:rPr>
              <a:t>The left photo shows reclamation and landscaping of </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the </a:t>
            </a:r>
            <a:r>
              <a:rPr lang="en-GB" sz="1200" dirty="0">
                <a:solidFill>
                  <a:srgbClr val="000000"/>
                </a:solidFill>
                <a:latin typeface="+mn-lt"/>
                <a:ea typeface="Open Sans Light" panose="020B0306030504020204" pitchFamily="34" charset="0"/>
                <a:cs typeface="Open Sans Light" panose="020B0306030504020204" pitchFamily="34" charset="0"/>
              </a:rPr>
              <a:t>landfill site prior to </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planting </a:t>
            </a:r>
            <a:r>
              <a:rPr lang="en-GB" sz="1200" dirty="0">
                <a:solidFill>
                  <a:srgbClr val="000000"/>
                </a:solidFill>
                <a:latin typeface="+mn-lt"/>
                <a:ea typeface="Open Sans Light" panose="020B0306030504020204" pitchFamily="34" charset="0"/>
                <a:cs typeface="Open Sans Light" panose="020B0306030504020204" pitchFamily="34" charset="0"/>
              </a:rPr>
              <a:t>in 2013</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 The </a:t>
            </a:r>
            <a:r>
              <a:rPr lang="en-GB" sz="1200" dirty="0">
                <a:solidFill>
                  <a:srgbClr val="000000"/>
                </a:solidFill>
                <a:latin typeface="+mn-lt"/>
                <a:ea typeface="Open Sans Light" panose="020B0306030504020204" pitchFamily="34" charset="0"/>
                <a:cs typeface="Open Sans Light" panose="020B0306030504020204" pitchFamily="34" charset="0"/>
              </a:rPr>
              <a:t>right image shows the newly </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planted </a:t>
            </a:r>
            <a:r>
              <a:rPr lang="en-GB" sz="1200" dirty="0">
                <a:solidFill>
                  <a:srgbClr val="000000"/>
                </a:solidFill>
                <a:latin typeface="+mn-lt"/>
                <a:ea typeface="Open Sans Light" panose="020B0306030504020204" pitchFamily="34" charset="0"/>
                <a:cs typeface="Open Sans Light" panose="020B0306030504020204" pitchFamily="34" charset="0"/>
              </a:rPr>
              <a:t>trees</a:t>
            </a:r>
            <a:r>
              <a:rPr lang="en-GB" sz="1200" b="0" i="0" u="none" strike="noStrike" baseline="0" noProof="0" dirty="0">
                <a:solidFill>
                  <a:srgbClr val="000000"/>
                </a:solidFill>
                <a:latin typeface="+mn-lt"/>
                <a:ea typeface="Open Sans Light" panose="020B0306030504020204" pitchFamily="34" charset="0"/>
                <a:cs typeface="Open Sans Light" panose="020B0306030504020204" pitchFamily="34" charset="0"/>
              </a:rPr>
              <a:t>.</a:t>
            </a:r>
            <a:endParaRPr lang="en-US" sz="1200" dirty="0">
              <a:latin typeface="+mn-lt"/>
              <a:ea typeface="Open Sans Light" panose="020B0306030504020204" pitchFamily="34" charset="0"/>
              <a:cs typeface="Open Sans Light" panose="020B0306030504020204" pitchFamily="34" charset="0"/>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10</a:t>
            </a:fld>
            <a:endParaRPr lang="en-US"/>
          </a:p>
        </p:txBody>
      </p:sp>
    </p:spTree>
    <p:extLst>
      <p:ext uri="{BB962C8B-B14F-4D97-AF65-F5344CB8AC3E}">
        <p14:creationId xmlns:p14="http://schemas.microsoft.com/office/powerpoint/2010/main" val="1743334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Bonnetts Wood has brought many benefits to people and nature:</a:t>
            </a:r>
          </a:p>
          <a:p>
            <a:pPr marL="171450" indent="-171450">
              <a:buFont typeface="Arial" panose="020B0604020202020204" pitchFamily="34" charset="0"/>
              <a:buChar char="•"/>
            </a:pPr>
            <a:r>
              <a:rPr lang="en-US" sz="1200" b="0" i="0" u="none" strike="noStrike" baseline="0" dirty="0">
                <a:solidFill>
                  <a:srgbClr val="000000"/>
                </a:solidFill>
                <a:latin typeface="+mn-lt"/>
              </a:rPr>
              <a:t>Former inaccessible derelict and damaged land has been transformed into attractive and accessible community woodland.</a:t>
            </a:r>
          </a:p>
          <a:p>
            <a:pPr marL="171450" indent="-171450">
              <a:buFont typeface="Arial" panose="020B0604020202020204" pitchFamily="34" charset="0"/>
              <a:buChar char="•"/>
            </a:pPr>
            <a:r>
              <a:rPr lang="en-US" sz="1200" b="0" i="0" u="none" strike="noStrike" baseline="0" dirty="0">
                <a:solidFill>
                  <a:srgbClr val="000000"/>
                </a:solidFill>
                <a:latin typeface="+mn-lt"/>
              </a:rPr>
              <a:t>There are opportunities for walking, running and cycling on the pathways and horse riding as well a community activities, wellbeing initiatives and volunteering opportunities.</a:t>
            </a:r>
          </a:p>
          <a:p>
            <a:pPr marL="171450" indent="-171450">
              <a:buFont typeface="Arial" panose="020B0604020202020204" pitchFamily="34" charset="0"/>
              <a:buChar char="•"/>
            </a:pPr>
            <a:r>
              <a:rPr lang="en-US" sz="1200" b="0" i="0" u="none" strike="noStrike" baseline="0" dirty="0">
                <a:solidFill>
                  <a:srgbClr val="000000"/>
                </a:solidFill>
                <a:latin typeface="+mn-lt"/>
              </a:rPr>
              <a:t>Biodiversity has benefited from the planting of trees, shrubs and hedgerows providing new habitats.</a:t>
            </a:r>
          </a:p>
          <a:p>
            <a:pPr marL="171450" indent="-171450">
              <a:buFont typeface="Arial" panose="020B0604020202020204" pitchFamily="34" charset="0"/>
              <a:buChar char="•"/>
            </a:pPr>
            <a:r>
              <a:rPr lang="en-US" sz="1200" b="0" i="0" u="none" strike="noStrike" baseline="0" dirty="0">
                <a:solidFill>
                  <a:srgbClr val="000000"/>
                </a:solidFill>
                <a:latin typeface="+mn-lt"/>
              </a:rPr>
              <a:t>The mixture of broadleaved tree species planted and managed for woodfuel, is predicted to sequester around 1,196 </a:t>
            </a:r>
            <a:r>
              <a:rPr lang="en-US" sz="1200" b="0" i="0" u="none" strike="noStrike" baseline="0" dirty="0" err="1">
                <a:solidFill>
                  <a:srgbClr val="000000"/>
                </a:solidFill>
                <a:latin typeface="+mn-lt"/>
              </a:rPr>
              <a:t>tonnes</a:t>
            </a:r>
            <a:r>
              <a:rPr lang="en-US" sz="1200" b="0" i="0" u="none" strike="noStrike" baseline="0" dirty="0">
                <a:solidFill>
                  <a:srgbClr val="000000"/>
                </a:solidFill>
                <a:latin typeface="+mn-lt"/>
              </a:rPr>
              <a:t> of carbon dioxide over a 20 year rotation.</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11</a:t>
            </a:fld>
            <a:endParaRPr lang="en-US"/>
          </a:p>
        </p:txBody>
      </p:sp>
    </p:spTree>
    <p:extLst>
      <p:ext uri="{BB962C8B-B14F-4D97-AF65-F5344CB8AC3E}">
        <p14:creationId xmlns:p14="http://schemas.microsoft.com/office/powerpoint/2010/main" val="266071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This slide shows an OS map of the area, locating Berwick Glades. The site is well connected by footpaths to Hornchurch and </a:t>
            </a:r>
            <a:r>
              <a:rPr lang="en-US" sz="1200" b="0" i="0" u="none" strike="noStrike" baseline="0" dirty="0" err="1">
                <a:solidFill>
                  <a:srgbClr val="000000"/>
                </a:solidFill>
                <a:latin typeface="+mn-lt"/>
              </a:rPr>
              <a:t>Rainham</a:t>
            </a:r>
            <a:r>
              <a:rPr lang="en-US" sz="1200" b="0" i="0" u="none" strike="noStrike" baseline="0" dirty="0">
                <a:solidFill>
                  <a:srgbClr val="000000"/>
                </a:solidFill>
                <a:latin typeface="+mn-lt"/>
              </a:rPr>
              <a:t>.</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12</a:t>
            </a:fld>
            <a:endParaRPr lang="en-US"/>
          </a:p>
        </p:txBody>
      </p:sp>
    </p:spTree>
    <p:extLst>
      <p:ext uri="{BB962C8B-B14F-4D97-AF65-F5344CB8AC3E}">
        <p14:creationId xmlns:p14="http://schemas.microsoft.com/office/powerpoint/2010/main" val="1635608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Berwick Glades is a former quarry and restored farmland planted by the Forestry Commission (now know as Forestry England) in 2003.  Open areas (glades) have been created between the newly planted trees to provide views of Ingrebourne Marshes and create wildflower meadows.  A surfaced path winds its way through the wood and there are benches and picnic tables.</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13</a:t>
            </a:fld>
            <a:endParaRPr lang="en-US"/>
          </a:p>
        </p:txBody>
      </p:sp>
    </p:spTree>
    <p:extLst>
      <p:ext uri="{BB962C8B-B14F-4D97-AF65-F5344CB8AC3E}">
        <p14:creationId xmlns:p14="http://schemas.microsoft.com/office/powerpoint/2010/main" val="1787591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The local community enjoy walking and cycling in Berwick Glades</a:t>
            </a:r>
            <a:r>
              <a:rPr lang="en-US" sz="1200" b="0" i="0" u="none" strike="noStrike" baseline="0">
                <a:solidFill>
                  <a:srgbClr val="000000"/>
                </a:solidFill>
                <a:latin typeface="+mn-lt"/>
              </a:rPr>
              <a:t>.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right image shows the sorts of glades that are present, where grasses and wildflowers complement the areas of woodland.</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14</a:t>
            </a:fld>
            <a:endParaRPr lang="en-US"/>
          </a:p>
        </p:txBody>
      </p:sp>
    </p:spTree>
    <p:extLst>
      <p:ext uri="{BB962C8B-B14F-4D97-AF65-F5344CB8AC3E}">
        <p14:creationId xmlns:p14="http://schemas.microsoft.com/office/powerpoint/2010/main" val="485300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The OS map shows the location of Berwick Glades extension, the site of an old quarry and landfill.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Owned and restored by Ingrebourne Valley Ltd, the land is now managed by Forestry England who have planted over 10,000 trees, many during special community planting days. The site opened to the public in 2019. </a:t>
            </a:r>
          </a:p>
          <a:p>
            <a:endParaRPr lang="en-US" sz="1200" b="0" i="0" u="none" strike="noStrike" baseline="0" dirty="0">
              <a:solidFill>
                <a:srgbClr val="000000"/>
              </a:solidFill>
              <a:latin typeface="+mn-lt"/>
            </a:endParaRPr>
          </a:p>
          <a:p>
            <a:r>
              <a:rPr lang="en-GB" sz="1200" b="0" i="0" u="sng" strike="noStrike" baseline="0" dirty="0">
                <a:solidFill>
                  <a:srgbClr val="009648"/>
                </a:solidFill>
                <a:latin typeface="+mn-lt"/>
              </a:rPr>
              <a:t>Bonnetts Wood | Forestry England</a:t>
            </a:r>
            <a:endParaRPr lang="en-GB" sz="1200" b="0" i="0" u="none" strike="noStrike" baseline="0" dirty="0">
              <a:solidFill>
                <a:srgbClr val="009648"/>
              </a:solidFill>
              <a:latin typeface="+mn-lt"/>
            </a:endParaRPr>
          </a:p>
          <a:p>
            <a:r>
              <a:rPr lang="en-GB" sz="1200" b="0" i="0" u="sng" strike="noStrike" baseline="0" dirty="0">
                <a:solidFill>
                  <a:srgbClr val="009648"/>
                </a:solidFill>
                <a:latin typeface="+mn-lt"/>
              </a:rPr>
              <a:t>Berwick Glades | Forestry England</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15</a:t>
            </a:fld>
            <a:endParaRPr lang="en-US"/>
          </a:p>
        </p:txBody>
      </p:sp>
    </p:spTree>
    <p:extLst>
      <p:ext uri="{BB962C8B-B14F-4D97-AF65-F5344CB8AC3E}">
        <p14:creationId xmlns:p14="http://schemas.microsoft.com/office/powerpoint/2010/main" val="1250766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Most of the area has been planted with mixed woodland tree species. The wetter corners are planted with shrubs, more tolerant of the damper conditions. The perimeter rabbit fence helps to protect the young plants.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Over 1000 native woodland trees were planted with the support of volunteers.</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16</a:t>
            </a:fld>
            <a:endParaRPr lang="en-US"/>
          </a:p>
        </p:txBody>
      </p:sp>
    </p:spTree>
    <p:extLst>
      <p:ext uri="{BB962C8B-B14F-4D97-AF65-F5344CB8AC3E}">
        <p14:creationId xmlns:p14="http://schemas.microsoft.com/office/powerpoint/2010/main" val="3629127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These photos show changes in the landscape at Berwick Glades extension.</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left oblique aerial photo shows quarrying and land restoration at the site.</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right satellite photo shows the newly planted forest and illustrates the importance of Berwick Glades extension in connecting Berwick Glades with Bonnetts Wood.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17</a:t>
            </a:fld>
            <a:endParaRPr lang="en-US"/>
          </a:p>
        </p:txBody>
      </p:sp>
    </p:spTree>
    <p:extLst>
      <p:ext uri="{BB962C8B-B14F-4D97-AF65-F5344CB8AC3E}">
        <p14:creationId xmlns:p14="http://schemas.microsoft.com/office/powerpoint/2010/main" val="4055811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18</a:t>
            </a:fld>
            <a:endParaRPr lang="en-US"/>
          </a:p>
        </p:txBody>
      </p:sp>
    </p:spTree>
    <p:extLst>
      <p:ext uri="{BB962C8B-B14F-4D97-AF65-F5344CB8AC3E}">
        <p14:creationId xmlns:p14="http://schemas.microsoft.com/office/powerpoint/2010/main" val="1656795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Title option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a:t>Click to add title</a:t>
            </a:r>
            <a:br>
              <a:rPr lang="en-GB"/>
            </a:br>
            <a:r>
              <a:rPr lang="en-GB"/>
              <a:t>in this box </a:t>
            </a:r>
            <a:br>
              <a:rPr lang="en-GB"/>
            </a:br>
            <a:r>
              <a:rPr lang="en-GB"/>
              <a:t>max 3 lines</a:t>
            </a:r>
            <a:endParaRPr lang="en-US"/>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EAC9AEC5-2724-C04C-A475-2B9653ED47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43200" y="192392"/>
            <a:ext cx="1609012" cy="4608420"/>
          </a:xfrm>
          <a:prstGeom prst="rect">
            <a:avLst/>
          </a:prstGeom>
        </p:spPr>
      </p:pic>
    </p:spTree>
    <p:extLst>
      <p:ext uri="{BB962C8B-B14F-4D97-AF65-F5344CB8AC3E}">
        <p14:creationId xmlns:p14="http://schemas.microsoft.com/office/powerpoint/2010/main" val="4060257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 Title option 2">
    <p:bg>
      <p:bgPr>
        <a:solidFill>
          <a:schemeClr val="tx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9" name="Picture 8" descr="A planet in space&#10;&#10;Description automatically generated with low confidence">
            <a:extLst>
              <a:ext uri="{FF2B5EF4-FFF2-40B4-BE49-F238E27FC236}">
                <a16:creationId xmlns:a16="http://schemas.microsoft.com/office/drawing/2014/main" id="{0DCBD705-F83A-4142-884A-A7DD2E44D45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00056" y="-2259632"/>
            <a:ext cx="7254965" cy="8250035"/>
          </a:xfrm>
          <a:prstGeom prst="rect">
            <a:avLst/>
          </a:prstGeom>
        </p:spPr>
      </p:pic>
      <p:sp>
        <p:nvSpPr>
          <p:cNvPr id="7" name="Title 1">
            <a:extLst>
              <a:ext uri="{FF2B5EF4-FFF2-40B4-BE49-F238E27FC236}">
                <a16:creationId xmlns:a16="http://schemas.microsoft.com/office/drawing/2014/main" id="{0EAE2632-B59C-B54C-AC7E-42F33E8EEF36}"/>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a:t>Click to add title</a:t>
            </a:r>
            <a:br>
              <a:rPr lang="en-GB"/>
            </a:br>
            <a:r>
              <a:rPr lang="en-GB"/>
              <a:t>in this box </a:t>
            </a:r>
            <a:br>
              <a:rPr lang="en-GB"/>
            </a:br>
            <a:r>
              <a:rPr lang="en-GB"/>
              <a:t>max 3 lines</a:t>
            </a:r>
            <a:endParaRPr lang="en-US"/>
          </a:p>
        </p:txBody>
      </p:sp>
      <p:sp>
        <p:nvSpPr>
          <p:cNvPr id="8" name="Subtitle 2">
            <a:extLst>
              <a:ext uri="{FF2B5EF4-FFF2-40B4-BE49-F238E27FC236}">
                <a16:creationId xmlns:a16="http://schemas.microsoft.com/office/drawing/2014/main" id="{00A70FAB-55A0-5143-81E3-FF87DF615C98}"/>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Tree>
    <p:extLst>
      <p:ext uri="{BB962C8B-B14F-4D97-AF65-F5344CB8AC3E}">
        <p14:creationId xmlns:p14="http://schemas.microsoft.com/office/powerpoint/2010/main" val="156130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 Title opt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849883" y="2442201"/>
            <a:ext cx="6768380" cy="2595407"/>
          </a:xfrm>
        </p:spPr>
        <p:txBody>
          <a:bodyPr anchor="b">
            <a:noAutofit/>
          </a:bodyPr>
          <a:lstStyle>
            <a:lvl1pPr algn="l">
              <a:defRPr sz="5400">
                <a:solidFill>
                  <a:schemeClr val="tx2"/>
                </a:solidFill>
              </a:defRPr>
            </a:lvl1pPr>
          </a:lstStyle>
          <a:p>
            <a:r>
              <a:rPr lang="en-GB"/>
              <a:t>Click to add title</a:t>
            </a:r>
            <a:br>
              <a:rPr lang="en-GB"/>
            </a:br>
            <a:r>
              <a:rPr lang="en-GB"/>
              <a:t>in this box </a:t>
            </a:r>
            <a:br>
              <a:rPr lang="en-GB"/>
            </a:br>
            <a:r>
              <a:rPr lang="en-GB"/>
              <a:t>max 3 lines</a:t>
            </a:r>
            <a:endParaRPr lang="en-US"/>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849883" y="5237556"/>
            <a:ext cx="6758286" cy="92774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49"/>
            <a:ext cx="4114800" cy="367200"/>
          </a:xfrm>
        </p:spPr>
        <p:txBody>
          <a:bodyPr/>
          <a:lstStyle>
            <a:lvl1pPr algn="l">
              <a:defRPr sz="1000">
                <a:solidFill>
                  <a:schemeClr val="tx1">
                    <a:alpha val="50000"/>
                  </a:schemeClr>
                </a:solidFill>
              </a:defRPr>
            </a:lvl1pPr>
          </a:lstStyle>
          <a:p>
            <a:r>
              <a:rPr lang="en-US"/>
              <a:t>Footer</a:t>
            </a:r>
          </a:p>
        </p:txBody>
      </p:sp>
      <p:pic>
        <p:nvPicPr>
          <p:cNvPr id="15" name="Picture 14" descr="Logo&#10;&#10;Description automatically generated with medium confidence">
            <a:extLst>
              <a:ext uri="{FF2B5EF4-FFF2-40B4-BE49-F238E27FC236}">
                <a16:creationId xmlns:a16="http://schemas.microsoft.com/office/drawing/2014/main" id="{D635207C-9179-744D-A2F3-88DED9B253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sp>
        <p:nvSpPr>
          <p:cNvPr id="10" name="Picture Placeholder 17">
            <a:extLst>
              <a:ext uri="{FF2B5EF4-FFF2-40B4-BE49-F238E27FC236}">
                <a16:creationId xmlns:a16="http://schemas.microsoft.com/office/drawing/2014/main" id="{EF0F2619-78F1-CD4A-925C-7CDDFF518B6C}"/>
              </a:ext>
            </a:extLst>
          </p:cNvPr>
          <p:cNvSpPr>
            <a:spLocks noGrp="1"/>
          </p:cNvSpPr>
          <p:nvPr>
            <p:ph type="pic" sz="quarter" idx="12"/>
          </p:nvPr>
        </p:nvSpPr>
        <p:spPr>
          <a:xfrm>
            <a:off x="7464152" y="0"/>
            <a:ext cx="5472608" cy="6858000"/>
          </a:xfrm>
          <a:prstGeom prst="parallelogram">
            <a:avLst>
              <a:gd name="adj" fmla="val 12332"/>
            </a:avLst>
          </a:prstGeo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40007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 Section title / large text">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358682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 Section title / large text opt.2">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7992702"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8" name="Picture 7" descr="A picture containing background pattern&#10;&#10;Description automatically generated">
            <a:extLst>
              <a:ext uri="{FF2B5EF4-FFF2-40B4-BE49-F238E27FC236}">
                <a16:creationId xmlns:a16="http://schemas.microsoft.com/office/drawing/2014/main" id="{E2DE8905-9054-594B-9311-E81A20F8938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43200" y="3068960"/>
            <a:ext cx="1609012" cy="4608420"/>
          </a:xfrm>
          <a:prstGeom prst="rect">
            <a:avLst/>
          </a:prstGeom>
        </p:spPr>
      </p:pic>
    </p:spTree>
    <p:extLst>
      <p:ext uri="{BB962C8B-B14F-4D97-AF65-F5344CB8AC3E}">
        <p14:creationId xmlns:p14="http://schemas.microsoft.com/office/powerpoint/2010/main" val="303413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 Section title / large text opt.3">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1574701" y="-2507075"/>
            <a:ext cx="6781800" cy="5664200"/>
          </a:xfrm>
          <a:prstGeom prst="rect">
            <a:avLst/>
          </a:prstGeom>
        </p:spPr>
      </p:pic>
    </p:spTree>
    <p:extLst>
      <p:ext uri="{BB962C8B-B14F-4D97-AF65-F5344CB8AC3E}">
        <p14:creationId xmlns:p14="http://schemas.microsoft.com/office/powerpoint/2010/main" val="202830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 Section title / large text opt.4">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7138267" y="2461476"/>
            <a:ext cx="6781800" cy="5664200"/>
          </a:xfrm>
          <a:prstGeom prst="rect">
            <a:avLst/>
          </a:prstGeom>
        </p:spPr>
      </p:pic>
      <p:pic>
        <p:nvPicPr>
          <p:cNvPr id="3" name="Picture 2">
            <a:extLst>
              <a:ext uri="{FF2B5EF4-FFF2-40B4-BE49-F238E27FC236}">
                <a16:creationId xmlns:a16="http://schemas.microsoft.com/office/drawing/2014/main" id="{01D9E5D7-15E5-F947-86C7-F33377CFB4C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0606" y="-1270320"/>
            <a:ext cx="4276031" cy="2932469"/>
          </a:xfrm>
          <a:prstGeom prst="rect">
            <a:avLst/>
          </a:prstGeom>
        </p:spPr>
      </p:pic>
    </p:spTree>
    <p:extLst>
      <p:ext uri="{BB962C8B-B14F-4D97-AF65-F5344CB8AC3E}">
        <p14:creationId xmlns:p14="http://schemas.microsoft.com/office/powerpoint/2010/main" val="1645021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5 Section title with copy opt.1">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a:t>Section title or high impact statement main heading (max 3 lines)</a:t>
            </a:r>
            <a:endParaRPr lang="en-US"/>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328008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 Section title with copy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a:t>Section title or high impact statement main heading (max 3 lines)</a:t>
            </a:r>
            <a:endParaRPr lang="en-US"/>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endParaRPr lang="en-GB">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2D1BA78A-7DAB-924A-A844-AA24592A6B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46290" y="4169508"/>
            <a:ext cx="1293021" cy="4732100"/>
          </a:xfrm>
          <a:prstGeom prst="rect">
            <a:avLst/>
          </a:prstGeom>
        </p:spPr>
      </p:pic>
    </p:spTree>
    <p:extLst>
      <p:ext uri="{BB962C8B-B14F-4D97-AF65-F5344CB8AC3E}">
        <p14:creationId xmlns:p14="http://schemas.microsoft.com/office/powerpoint/2010/main" val="1866394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7 Section title with copy opt.3">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a:t>Section title or high impact statement main heading (max 3 lines)</a:t>
            </a:r>
            <a:endParaRPr lang="en-US"/>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endParaRPr lang="en-GB">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0C68CA96-886E-3F47-B9EF-2FCE16D7708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115726">
            <a:off x="4558601" y="4004096"/>
            <a:ext cx="8316540" cy="3152041"/>
          </a:xfrm>
          <a:prstGeom prst="rect">
            <a:avLst/>
          </a:prstGeom>
        </p:spPr>
      </p:pic>
    </p:spTree>
    <p:extLst>
      <p:ext uri="{BB962C8B-B14F-4D97-AF65-F5344CB8AC3E}">
        <p14:creationId xmlns:p14="http://schemas.microsoft.com/office/powerpoint/2010/main" val="137886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Full screen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3" name="Picture 2" descr="Icon&#10;&#10;Description automatically generated">
            <a:extLst>
              <a:ext uri="{FF2B5EF4-FFF2-40B4-BE49-F238E27FC236}">
                <a16:creationId xmlns:a16="http://schemas.microsoft.com/office/drawing/2014/main" id="{461D69E6-2B34-5846-972E-C6E8692E93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5" name="Title 1">
            <a:extLst>
              <a:ext uri="{FF2B5EF4-FFF2-40B4-BE49-F238E27FC236}">
                <a16:creationId xmlns:a16="http://schemas.microsoft.com/office/drawing/2014/main" id="{47C6AA70-D286-814B-839E-703D8DEC1F64}"/>
              </a:ext>
            </a:extLst>
          </p:cNvPr>
          <p:cNvSpPr>
            <a:spLocks noGrp="1"/>
          </p:cNvSpPr>
          <p:nvPr>
            <p:ph type="ctrTitle" hasCustomPrompt="1"/>
          </p:nvPr>
        </p:nvSpPr>
        <p:spPr>
          <a:xfrm>
            <a:off x="1631690" y="1916832"/>
            <a:ext cx="8928620" cy="2664073"/>
          </a:xfrm>
          <a:noFill/>
        </p:spPr>
        <p:txBody>
          <a:bodyPr anchor="b">
            <a:normAutofit/>
          </a:bodyPr>
          <a:lstStyle>
            <a:lvl1pPr algn="l">
              <a:lnSpc>
                <a:spcPct val="100000"/>
              </a:lnSpc>
              <a:defRPr sz="5400" b="1">
                <a:solidFill>
                  <a:schemeClr val="bg1"/>
                </a:solidFill>
              </a:defRPr>
            </a:lvl1pPr>
          </a:lstStyle>
          <a:p>
            <a:r>
              <a:rPr lang="en-GB"/>
              <a:t>NOTE: To add image, </a:t>
            </a:r>
            <a:br>
              <a:rPr lang="en-GB"/>
            </a:br>
            <a:r>
              <a:rPr lang="en-GB"/>
              <a:t>right-click and then chose format background.</a:t>
            </a:r>
            <a:endParaRPr lang="en-US"/>
          </a:p>
        </p:txBody>
      </p:sp>
      <p:sp>
        <p:nvSpPr>
          <p:cNvPr id="4" name="Text Placeholder 3">
            <a:extLst>
              <a:ext uri="{FF2B5EF4-FFF2-40B4-BE49-F238E27FC236}">
                <a16:creationId xmlns:a16="http://schemas.microsoft.com/office/drawing/2014/main" id="{49F5E947-62A0-0643-A96F-345176274953}"/>
              </a:ext>
            </a:extLst>
          </p:cNvPr>
          <p:cNvSpPr>
            <a:spLocks noGrp="1"/>
          </p:cNvSpPr>
          <p:nvPr>
            <p:ph type="body" sz="quarter" idx="12" hasCustomPrompt="1"/>
          </p:nvPr>
        </p:nvSpPr>
        <p:spPr>
          <a:xfrm>
            <a:off x="10093457" y="6377124"/>
            <a:ext cx="1245854" cy="244682"/>
          </a:xfrm>
          <a:solidFill>
            <a:schemeClr val="tx1"/>
          </a:solidFill>
        </p:spPr>
        <p:txBody>
          <a:bodyPr wrap="none" anchor="ctr">
            <a:spAutoFit/>
          </a:bodyPr>
          <a:lstStyle>
            <a:lvl1pPr algn="r">
              <a:defRPr sz="1100">
                <a:solidFill>
                  <a:schemeClr val="bg1"/>
                </a:solidFill>
              </a:defRPr>
            </a:lvl1pPr>
          </a:lstStyle>
          <a:p>
            <a:pPr lvl="0"/>
            <a:r>
              <a:rPr lang="en-GB"/>
              <a:t>Image label here</a:t>
            </a:r>
            <a:endParaRPr lang="en-US"/>
          </a:p>
        </p:txBody>
      </p:sp>
    </p:spTree>
    <p:extLst>
      <p:ext uri="{BB962C8B-B14F-4D97-AF65-F5344CB8AC3E}">
        <p14:creationId xmlns:p14="http://schemas.microsoft.com/office/powerpoint/2010/main" val="2740618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1 Intro big text / text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DE4A9FC-5B70-EB45-AB1F-FA0064E84E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2297" y="1704575"/>
            <a:ext cx="1159843" cy="4244705"/>
          </a:xfrm>
          <a:prstGeom prst="rect">
            <a:avLst/>
          </a:prstGeom>
        </p:spPr>
      </p:pic>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4" y="1191809"/>
            <a:ext cx="4217014" cy="4972729"/>
          </a:xfrm>
        </p:spPr>
        <p:txBody>
          <a:bodyPr anchor="t">
            <a:noAutofit/>
          </a:bodyPr>
          <a:lstStyle>
            <a:lvl1pPr algn="l">
              <a:lnSpc>
                <a:spcPct val="100000"/>
              </a:lnSpc>
              <a:defRPr sz="8000">
                <a:solidFill>
                  <a:schemeClr val="tx2"/>
                </a:solidFill>
              </a:defRPr>
            </a:lvl1pPr>
          </a:lstStyle>
          <a:p>
            <a:r>
              <a:rPr lang="en-GB"/>
              <a:t>High impact here…</a:t>
            </a:r>
            <a:endParaRPr lang="en-US"/>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384032" y="3284538"/>
            <a:ext cx="5807968" cy="2880000"/>
          </a:xfrm>
          <a:solidFill>
            <a:schemeClr val="bg1">
              <a:lumMod val="95000"/>
            </a:schemeClr>
          </a:solidFill>
        </p:spPr>
        <p:txBody>
          <a:bodyPr anchor="ctr"/>
          <a:lstStyle>
            <a:lvl1pPr marL="0" indent="0">
              <a:buNone/>
              <a:defRPr>
                <a:solidFill>
                  <a:schemeClr val="bg1">
                    <a:lumMod val="75000"/>
                  </a:schemeClr>
                </a:solidFill>
              </a:defRPr>
            </a:lvl1pPr>
          </a:lstStyle>
          <a:p>
            <a:r>
              <a:rPr lang="en-US"/>
              <a:t>Click icon to add image</a:t>
            </a:r>
          </a:p>
        </p:txBody>
      </p:sp>
      <p:sp>
        <p:nvSpPr>
          <p:cNvPr id="19" name="Text Placeholder 18">
            <a:extLst>
              <a:ext uri="{FF2B5EF4-FFF2-40B4-BE49-F238E27FC236}">
                <a16:creationId xmlns:a16="http://schemas.microsoft.com/office/drawing/2014/main" id="{0F49591E-CE41-CD42-B1F0-164559029098}"/>
              </a:ext>
            </a:extLst>
          </p:cNvPr>
          <p:cNvSpPr>
            <a:spLocks noGrp="1"/>
          </p:cNvSpPr>
          <p:nvPr>
            <p:ph type="body" sz="quarter" idx="13" hasCustomPrompt="1"/>
          </p:nvPr>
        </p:nvSpPr>
        <p:spPr>
          <a:xfrm>
            <a:off x="6384032" y="1412776"/>
            <a:ext cx="3888432"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895818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2 Intro big text / text /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3" y="1191809"/>
            <a:ext cx="4937095" cy="4974041"/>
          </a:xfrm>
        </p:spPr>
        <p:txBody>
          <a:bodyPr anchor="t">
            <a:noAutofit/>
          </a:bodyPr>
          <a:lstStyle>
            <a:lvl1pPr algn="l">
              <a:lnSpc>
                <a:spcPct val="100000"/>
              </a:lnSpc>
              <a:defRPr sz="8000">
                <a:solidFill>
                  <a:schemeClr val="tx2"/>
                </a:solidFill>
              </a:defRPr>
            </a:lvl1pPr>
          </a:lstStyle>
          <a:p>
            <a:r>
              <a:rPr lang="en-GB"/>
              <a:t>High impact words here…</a:t>
            </a:r>
            <a:endParaRPr lang="en-US"/>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816080" y="3284538"/>
            <a:ext cx="4536133" cy="3573462"/>
          </a:xfrm>
          <a:solidFill>
            <a:schemeClr val="bg1">
              <a:lumMod val="95000"/>
            </a:schemeClr>
          </a:solidFill>
        </p:spPr>
        <p:txBody>
          <a:bodyPr anchor="t"/>
          <a:lstStyle>
            <a:lvl1pPr marL="0" indent="0">
              <a:buNone/>
              <a:defRPr>
                <a:solidFill>
                  <a:schemeClr val="bg1">
                    <a:lumMod val="75000"/>
                  </a:schemeClr>
                </a:solidFill>
              </a:defRPr>
            </a:lvl1pPr>
          </a:lstStyle>
          <a:p>
            <a:r>
              <a:rPr lang="en-US"/>
              <a:t>Click icon to add image</a:t>
            </a:r>
          </a:p>
        </p:txBody>
      </p:sp>
      <p:sp>
        <p:nvSpPr>
          <p:cNvPr id="8" name="Text Placeholder 18">
            <a:extLst>
              <a:ext uri="{FF2B5EF4-FFF2-40B4-BE49-F238E27FC236}">
                <a16:creationId xmlns:a16="http://schemas.microsoft.com/office/drawing/2014/main" id="{AADB5DB8-5437-0D46-AE5D-73157FBD11B6}"/>
              </a:ext>
            </a:extLst>
          </p:cNvPr>
          <p:cNvSpPr>
            <a:spLocks noGrp="1"/>
          </p:cNvSpPr>
          <p:nvPr>
            <p:ph type="body" sz="quarter" idx="14" hasCustomPrompt="1"/>
          </p:nvPr>
        </p:nvSpPr>
        <p:spPr>
          <a:xfrm>
            <a:off x="6816080" y="1412776"/>
            <a:ext cx="453258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Maecenas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2060231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 colour block | large image | big title">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2504799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2 colour block | large image | big title">
    <p:bg>
      <p:bgPr>
        <a:solidFill>
          <a:schemeClr val="accent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bg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10" name="Text Placeholder 18">
            <a:extLst>
              <a:ext uri="{FF2B5EF4-FFF2-40B4-BE49-F238E27FC236}">
                <a16:creationId xmlns:a16="http://schemas.microsoft.com/office/drawing/2014/main" id="{49C3A7EA-6E3D-1942-8360-F03E3069AD01}"/>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192834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3 colour block | large image | big title">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6656CEED-A233-8A44-BD6D-6B7328A0FBEF}"/>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936016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4 colour block | large image | medium title">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97790"/>
            <a:ext cx="3844625" cy="2151929"/>
          </a:xfrm>
        </p:spPr>
        <p:txBody>
          <a:bodyPr wrap="square" lIns="36000" tIns="0" anchor="t">
            <a:noAutofit/>
          </a:bodyPr>
          <a:lstStyle>
            <a:lvl1pPr>
              <a:lnSpc>
                <a:spcPct val="100000"/>
              </a:lnSpc>
              <a:defRPr lang="en-GB" sz="4000" b="1" i="0" smtClean="0">
                <a:solidFill>
                  <a:schemeClr val="bg1"/>
                </a:solidFill>
                <a:effectLst/>
              </a:defRPr>
            </a:lvl1pPr>
          </a:lstStyle>
          <a:p>
            <a:r>
              <a:rPr lang="en-GB">
                <a:solidFill>
                  <a:srgbClr val="1E2522"/>
                </a:solidFill>
                <a:effectLst/>
                <a:latin typeface="Trebuchet MS" panose="020B0703020202090204" pitchFamily="34" charset="0"/>
              </a:rPr>
              <a:t>This is a medium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4400149D-E5A9-F14A-87D3-F33AA0AC2871}"/>
              </a:ext>
            </a:extLst>
          </p:cNvPr>
          <p:cNvSpPr>
            <a:spLocks noGrp="1"/>
          </p:cNvSpPr>
          <p:nvPr>
            <p:ph type="body" sz="quarter" idx="13" hasCustomPrompt="1"/>
          </p:nvPr>
        </p:nvSpPr>
        <p:spPr>
          <a:xfrm>
            <a:off x="852689" y="3499916"/>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199503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5 colour block | large image | small title">
    <p:bg>
      <p:bgPr>
        <a:solidFill>
          <a:schemeClr val="accent3"/>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9953" y="2636912"/>
            <a:ext cx="3844625" cy="3528938"/>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a:t>
            </a:r>
          </a:p>
          <a:p>
            <a:r>
              <a:rPr lang="en-GB" b="0" i="0">
                <a:solidFill>
                  <a:srgbClr val="000000"/>
                </a:solidFill>
                <a:effectLst/>
                <a:latin typeface="Open Sans" panose="020B0606030504020204" pitchFamily="34" charset="0"/>
              </a:rPr>
              <a:t>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bg1"/>
                </a:solidFill>
                <a:effectLst/>
              </a:defRPr>
            </a:lvl1pPr>
          </a:lstStyle>
          <a:p>
            <a:r>
              <a:rPr lang="en-GB">
                <a:solidFill>
                  <a:srgbClr val="1E2522"/>
                </a:solidFill>
                <a:effectLst/>
                <a:latin typeface="Trebuchet MS" panose="020B0703020202090204" pitchFamily="34" charset="0"/>
              </a:rPr>
              <a:t>This is a small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3860145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1 text with custom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a:solidFill>
                  <a:srgbClr val="1E2522"/>
                </a:solidFill>
                <a:effectLst/>
                <a:latin typeface="Trebuchet MS" panose="020B0703020202090204" pitchFamily="34" charset="0"/>
              </a:rPr>
              <a:t>This is a large title example</a:t>
            </a:r>
          </a:p>
        </p:txBody>
      </p:sp>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7993" y="4735651"/>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Mix and match text options with image layouts as needed. </a:t>
            </a:r>
            <a:endParaRPr lang="en-GB">
              <a:solidFill>
                <a:srgbClr val="1E2522"/>
              </a:solidFill>
              <a:effectLst/>
              <a:latin typeface="Trebuchet MS" panose="020B0703020202090204" pitchFamily="34" charset="0"/>
            </a:endParaRPr>
          </a:p>
        </p:txBody>
      </p:sp>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a:t>Add content here…</a:t>
            </a:r>
            <a:endParaRPr lang="en-US"/>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2456216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2 text with custom content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a:t>Add content here…</a:t>
            </a:r>
            <a:endParaRPr lang="en-US"/>
          </a:p>
        </p:txBody>
      </p:sp>
      <p:pic>
        <p:nvPicPr>
          <p:cNvPr id="6" name="Picture 5">
            <a:extLst>
              <a:ext uri="{FF2B5EF4-FFF2-40B4-BE49-F238E27FC236}">
                <a16:creationId xmlns:a16="http://schemas.microsoft.com/office/drawing/2014/main" id="{8C2AB473-2644-1845-8B13-F03603AC125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366956">
            <a:off x="-2296730" y="4000162"/>
            <a:ext cx="7668468" cy="2906416"/>
          </a:xfrm>
          <a:prstGeom prst="rect">
            <a:avLst/>
          </a:prstGeom>
        </p:spPr>
      </p:pic>
    </p:spTree>
    <p:extLst>
      <p:ext uri="{BB962C8B-B14F-4D97-AF65-F5344CB8AC3E}">
        <p14:creationId xmlns:p14="http://schemas.microsoft.com/office/powerpoint/2010/main" val="97074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1 text with large imag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Mix and match text options with image layouts as needed. </a:t>
            </a:r>
            <a:endParaRPr lang="en-GB">
              <a:solidFill>
                <a:srgbClr val="1E2522"/>
              </a:solidFill>
              <a:effectLst/>
              <a:latin typeface="Trebuchet MS" panose="020B0703020202090204" pitchFamily="34" charset="0"/>
            </a:endParaRPr>
          </a:p>
        </p:txBody>
      </p:sp>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4495499"/>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345004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2 text with large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565117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9" name="Text Placeholder 18">
            <a:extLst>
              <a:ext uri="{FF2B5EF4-FFF2-40B4-BE49-F238E27FC236}">
                <a16:creationId xmlns:a16="http://schemas.microsoft.com/office/drawing/2014/main" id="{F6DB4F5A-0AF6-DD49-9D19-2DF0376EE662}"/>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a:solidFill>
                  <a:srgbClr val="1E2522"/>
                </a:solidFill>
                <a:effectLst/>
                <a:latin typeface="Trebuchet MS" panose="020B0703020202090204" pitchFamily="34" charset="0"/>
              </a:rPr>
              <a:t>This is a large title example</a:t>
            </a:r>
          </a:p>
        </p:txBody>
      </p:sp>
      <p:sp>
        <p:nvSpPr>
          <p:cNvPr id="11" name="Text Placeholder 18">
            <a:extLst>
              <a:ext uri="{FF2B5EF4-FFF2-40B4-BE49-F238E27FC236}">
                <a16:creationId xmlns:a16="http://schemas.microsoft.com/office/drawing/2014/main" id="{E86BA6EF-8197-E94B-953F-5189B09C8597}"/>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Mix and match text options with image layouts as needed.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031598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3 text with 2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latin typeface="+mn-l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rgbClr val="003D42"/>
                </a:solidFill>
                <a:effectLst/>
              </a:defRPr>
            </a:lvl1pPr>
          </a:lstStyle>
          <a:p>
            <a:r>
              <a:rPr lang="en-GB">
                <a:solidFill>
                  <a:srgbClr val="1E2522"/>
                </a:solidFill>
                <a:effectLst/>
                <a:latin typeface="Trebuchet MS" panose="020B0703020202090204" pitchFamily="34" charset="0"/>
              </a:rPr>
              <a:t>This is a medium title example</a:t>
            </a:r>
          </a:p>
        </p:txBody>
      </p:sp>
      <p:sp>
        <p:nvSpPr>
          <p:cNvPr id="12" name="Picture Placeholder 2">
            <a:extLst>
              <a:ext uri="{FF2B5EF4-FFF2-40B4-BE49-F238E27FC236}">
                <a16:creationId xmlns:a16="http://schemas.microsoft.com/office/drawing/2014/main" id="{8988BC9F-16B9-B448-B3DA-BC3DA05B0E16}"/>
              </a:ext>
            </a:extLst>
          </p:cNvPr>
          <p:cNvSpPr>
            <a:spLocks noGrp="1"/>
          </p:cNvSpPr>
          <p:nvPr>
            <p:ph type="pic" sz="quarter" idx="17" hasCustomPrompt="1"/>
          </p:nvPr>
        </p:nvSpPr>
        <p:spPr>
          <a:xfrm>
            <a:off x="8276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5" name="Picture Placeholder 2">
            <a:extLst>
              <a:ext uri="{FF2B5EF4-FFF2-40B4-BE49-F238E27FC236}">
                <a16:creationId xmlns:a16="http://schemas.microsoft.com/office/drawing/2014/main" id="{02807D56-7557-0549-9BC5-31D7EF0F6AC8}"/>
              </a:ext>
            </a:extLst>
          </p:cNvPr>
          <p:cNvSpPr>
            <a:spLocks noGrp="1"/>
          </p:cNvSpPr>
          <p:nvPr>
            <p:ph type="pic" sz="quarter" idx="18" hasCustomPrompt="1"/>
          </p:nvPr>
        </p:nvSpPr>
        <p:spPr>
          <a:xfrm>
            <a:off x="4974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1010760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4 text with 3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120309"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2967082"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4407227"/>
            <a:ext cx="296708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2093645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5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237626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5" y="1206827"/>
            <a:ext cx="2967082"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3779411"/>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1" name="Picture Placeholder 2">
            <a:extLst>
              <a:ext uri="{FF2B5EF4-FFF2-40B4-BE49-F238E27FC236}">
                <a16:creationId xmlns:a16="http://schemas.microsoft.com/office/drawing/2014/main" id="{9BE39146-DBA7-7542-A4D1-F6019496FF9D}"/>
              </a:ext>
            </a:extLst>
          </p:cNvPr>
          <p:cNvSpPr>
            <a:spLocks noGrp="1"/>
          </p:cNvSpPr>
          <p:nvPr>
            <p:ph type="pic" sz="quarter" idx="19" hasCustomPrompt="1"/>
          </p:nvPr>
        </p:nvSpPr>
        <p:spPr>
          <a:xfrm>
            <a:off x="8385128" y="1206827"/>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529370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6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960096"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80762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2192628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7 text with 4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chemeClr val="accent1"/>
                </a:solidFill>
                <a:effectLst/>
              </a:defRPr>
            </a:lvl1pPr>
          </a:lstStyle>
          <a:p>
            <a:r>
              <a:rPr lang="en-GB">
                <a:solidFill>
                  <a:srgbClr val="1E2522"/>
                </a:solidFill>
                <a:effectLst/>
                <a:latin typeface="Trebuchet MS" panose="020B0703020202090204" pitchFamily="34" charset="0"/>
              </a:rPr>
              <a:t>This is a medium title example</a:t>
            </a:r>
          </a:p>
        </p:txBody>
      </p:sp>
      <p:sp>
        <p:nvSpPr>
          <p:cNvPr id="3" name="Picture Placeholder 2">
            <a:extLst>
              <a:ext uri="{FF2B5EF4-FFF2-40B4-BE49-F238E27FC236}">
                <a16:creationId xmlns:a16="http://schemas.microsoft.com/office/drawing/2014/main" id="{23E87F5A-CC44-FE43-B517-26DEB222C662}"/>
              </a:ext>
            </a:extLst>
          </p:cNvPr>
          <p:cNvSpPr>
            <a:spLocks noGrp="1"/>
          </p:cNvSpPr>
          <p:nvPr>
            <p:ph type="pic" sz="quarter" idx="19"/>
          </p:nvPr>
        </p:nvSpPr>
        <p:spPr>
          <a:xfrm>
            <a:off x="4973638" y="1217567"/>
            <a:ext cx="3076575" cy="3076575"/>
          </a:xfrm>
          <a:solidFill>
            <a:schemeClr val="bg1">
              <a:lumMod val="95000"/>
            </a:schemeClr>
          </a:solidFill>
        </p:spPr>
        <p:txBody>
          <a:bodyPr/>
          <a:lstStyle/>
          <a:p>
            <a:r>
              <a:rPr lang="en-GB"/>
              <a:t>Click icon to add picture</a:t>
            </a:r>
            <a:endParaRPr lang="en-US"/>
          </a:p>
        </p:txBody>
      </p:sp>
      <p:sp>
        <p:nvSpPr>
          <p:cNvPr id="14" name="Picture Placeholder 2">
            <a:extLst>
              <a:ext uri="{FF2B5EF4-FFF2-40B4-BE49-F238E27FC236}">
                <a16:creationId xmlns:a16="http://schemas.microsoft.com/office/drawing/2014/main" id="{580F8E31-2E74-CC43-9B6A-45C3BCFD7B0C}"/>
              </a:ext>
            </a:extLst>
          </p:cNvPr>
          <p:cNvSpPr>
            <a:spLocks noGrp="1"/>
          </p:cNvSpPr>
          <p:nvPr>
            <p:ph type="pic" sz="quarter" idx="20"/>
          </p:nvPr>
        </p:nvSpPr>
        <p:spPr>
          <a:xfrm>
            <a:off x="8275638" y="3089275"/>
            <a:ext cx="3076575" cy="3076575"/>
          </a:xfrm>
          <a:solidFill>
            <a:schemeClr val="bg1">
              <a:lumMod val="95000"/>
            </a:schemeClr>
          </a:solidFill>
        </p:spPr>
        <p:txBody>
          <a:bodyPr/>
          <a:lstStyle/>
          <a:p>
            <a:r>
              <a:rPr lang="en-GB"/>
              <a:t>Click icon to add picture</a:t>
            </a:r>
            <a:endParaRPr lang="en-US"/>
          </a:p>
        </p:txBody>
      </p:sp>
      <p:sp>
        <p:nvSpPr>
          <p:cNvPr id="16" name="Picture Placeholder 2">
            <a:extLst>
              <a:ext uri="{FF2B5EF4-FFF2-40B4-BE49-F238E27FC236}">
                <a16:creationId xmlns:a16="http://schemas.microsoft.com/office/drawing/2014/main" id="{BF109D56-1C70-A44A-94B4-5B17F1663F47}"/>
              </a:ext>
            </a:extLst>
          </p:cNvPr>
          <p:cNvSpPr>
            <a:spLocks noGrp="1"/>
          </p:cNvSpPr>
          <p:nvPr>
            <p:ph type="pic" sz="quarter" idx="21"/>
          </p:nvPr>
        </p:nvSpPr>
        <p:spPr>
          <a:xfrm>
            <a:off x="4973638" y="4509407"/>
            <a:ext cx="3076575" cy="1656443"/>
          </a:xfrm>
          <a:solidFill>
            <a:schemeClr val="bg1">
              <a:lumMod val="95000"/>
            </a:schemeClr>
          </a:solidFill>
        </p:spPr>
        <p:txBody>
          <a:bodyPr/>
          <a:lstStyle/>
          <a:p>
            <a:r>
              <a:rPr lang="en-GB"/>
              <a:t>Click icon to add picture</a:t>
            </a:r>
            <a:endParaRPr lang="en-US"/>
          </a:p>
        </p:txBody>
      </p:sp>
      <p:sp>
        <p:nvSpPr>
          <p:cNvPr id="17" name="Picture Placeholder 2">
            <a:extLst>
              <a:ext uri="{FF2B5EF4-FFF2-40B4-BE49-F238E27FC236}">
                <a16:creationId xmlns:a16="http://schemas.microsoft.com/office/drawing/2014/main" id="{A1069AD0-9AFA-E348-9123-8C11CA556779}"/>
              </a:ext>
            </a:extLst>
          </p:cNvPr>
          <p:cNvSpPr>
            <a:spLocks noGrp="1"/>
          </p:cNvSpPr>
          <p:nvPr>
            <p:ph type="pic" sz="quarter" idx="22"/>
          </p:nvPr>
        </p:nvSpPr>
        <p:spPr>
          <a:xfrm>
            <a:off x="8275638" y="1217567"/>
            <a:ext cx="3076575" cy="1656443"/>
          </a:xfrm>
          <a:solidFill>
            <a:schemeClr val="bg1">
              <a:lumMod val="95000"/>
            </a:schemeClr>
          </a:solidFill>
        </p:spPr>
        <p:txBody>
          <a:bodyPr/>
          <a:lstStyle/>
          <a:p>
            <a:r>
              <a:rPr lang="en-GB"/>
              <a:t>Click icon to add picture</a:t>
            </a:r>
            <a:endParaRPr lang="en-US"/>
          </a:p>
        </p:txBody>
      </p:sp>
    </p:spTree>
    <p:extLst>
      <p:ext uri="{BB962C8B-B14F-4D97-AF65-F5344CB8AC3E}">
        <p14:creationId xmlns:p14="http://schemas.microsoft.com/office/powerpoint/2010/main" val="700475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1 Blank 2 column templat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Integer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efficitur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Vestibulum vitae </a:t>
            </a:r>
            <a:r>
              <a:rPr lang="en-GB" b="0" i="0" err="1">
                <a:solidFill>
                  <a:srgbClr val="000000"/>
                </a:solidFill>
                <a:effectLst/>
                <a:latin typeface="Open Sans" panose="020B0606030504020204" pitchFamily="34" charset="0"/>
              </a:rPr>
              <a:t>blandit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risus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vitae nisi et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suscipit</a:t>
            </a:r>
            <a:r>
              <a:rPr lang="en-GB" b="0" i="0">
                <a:solidFill>
                  <a:srgbClr val="000000"/>
                </a:solidFill>
                <a:effectLst/>
                <a:latin typeface="Open Sans" panose="020B0606030504020204" pitchFamily="34" charset="0"/>
              </a:rPr>
              <a:t> vitae a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p>
          <a:p>
            <a:r>
              <a:rPr lang="en-GB" b="0" i="0">
                <a:solidFill>
                  <a:srgbClr val="000000"/>
                </a:solidFill>
                <a:effectLst/>
                <a:latin typeface="Open Sans" panose="020B0606030504020204" pitchFamily="34" charset="0"/>
              </a:rPr>
              <a:t>Ut et </a:t>
            </a:r>
            <a:r>
              <a:rPr lang="en-GB" b="0" i="0" err="1">
                <a:solidFill>
                  <a:srgbClr val="000000"/>
                </a:solidFill>
                <a:effectLst/>
                <a:latin typeface="Open Sans" panose="020B0606030504020204" pitchFamily="34" charset="0"/>
              </a:rPr>
              <a:t>metus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convallis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dignissim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Curabitur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eleifend</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sodales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massa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eros ac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850875" y="1754188"/>
            <a:ext cx="4695825" cy="3908425"/>
          </a:xfrm>
        </p:spPr>
        <p:txBody>
          <a:bodyPr/>
          <a:lstStyle/>
          <a:p>
            <a:pPr lvl="0"/>
            <a:r>
              <a:rPr lang="en-GB"/>
              <a:t>Add content here</a:t>
            </a:r>
          </a:p>
        </p:txBody>
      </p:sp>
    </p:spTree>
    <p:extLst>
      <p:ext uri="{BB962C8B-B14F-4D97-AF65-F5344CB8AC3E}">
        <p14:creationId xmlns:p14="http://schemas.microsoft.com/office/powerpoint/2010/main" val="1591476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2 Blank 2 column templat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852689"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Integer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efficitur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Vestibulum vitae </a:t>
            </a:r>
            <a:r>
              <a:rPr lang="en-GB" b="0" i="0" err="1">
                <a:solidFill>
                  <a:srgbClr val="000000"/>
                </a:solidFill>
                <a:effectLst/>
                <a:latin typeface="Open Sans" panose="020B0606030504020204" pitchFamily="34" charset="0"/>
              </a:rPr>
              <a:t>blandit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risus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vitae nisi et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suscipit</a:t>
            </a:r>
            <a:r>
              <a:rPr lang="en-GB" b="0" i="0">
                <a:solidFill>
                  <a:srgbClr val="000000"/>
                </a:solidFill>
                <a:effectLst/>
                <a:latin typeface="Open Sans" panose="020B0606030504020204" pitchFamily="34" charset="0"/>
              </a:rPr>
              <a:t> vitae a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p>
          <a:p>
            <a:r>
              <a:rPr lang="en-GB" b="0" i="0">
                <a:solidFill>
                  <a:srgbClr val="000000"/>
                </a:solidFill>
                <a:effectLst/>
                <a:latin typeface="Open Sans" panose="020B0606030504020204" pitchFamily="34" charset="0"/>
              </a:rPr>
              <a:t>Ut et </a:t>
            </a:r>
            <a:r>
              <a:rPr lang="en-GB" b="0" i="0" err="1">
                <a:solidFill>
                  <a:srgbClr val="000000"/>
                </a:solidFill>
                <a:effectLst/>
                <a:latin typeface="Open Sans" panose="020B0606030504020204" pitchFamily="34" charset="0"/>
              </a:rPr>
              <a:t>metus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convallis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dignissim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Curabitur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eleifend</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sodales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massa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eros ac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6636222" y="1754570"/>
            <a:ext cx="4695825" cy="3908425"/>
          </a:xfrm>
        </p:spPr>
        <p:txBody>
          <a:bodyPr/>
          <a:lstStyle/>
          <a:p>
            <a:pPr lvl="0"/>
            <a:r>
              <a:rPr lang="en-GB"/>
              <a:t>Add content here</a:t>
            </a:r>
          </a:p>
        </p:txBody>
      </p:sp>
    </p:spTree>
    <p:extLst>
      <p:ext uri="{BB962C8B-B14F-4D97-AF65-F5344CB8AC3E}">
        <p14:creationId xmlns:p14="http://schemas.microsoft.com/office/powerpoint/2010/main" val="1036922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1 Blank 2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47758"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p>
        </p:txBody>
      </p:sp>
      <p:sp>
        <p:nvSpPr>
          <p:cNvPr id="6" name="Picture Placeholder 5">
            <a:extLst>
              <a:ext uri="{FF2B5EF4-FFF2-40B4-BE49-F238E27FC236}">
                <a16:creationId xmlns:a16="http://schemas.microsoft.com/office/drawing/2014/main" id="{DE1E6763-CF7C-4F47-9E86-A047C9E71F29}"/>
              </a:ext>
            </a:extLst>
          </p:cNvPr>
          <p:cNvSpPr>
            <a:spLocks noGrp="1"/>
          </p:cNvSpPr>
          <p:nvPr>
            <p:ph type="pic" sz="quarter" idx="17" hasCustomPrompt="1"/>
          </p:nvPr>
        </p:nvSpPr>
        <p:spPr>
          <a:xfrm>
            <a:off x="2452177"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4" name="Picture Placeholder 5">
            <a:extLst>
              <a:ext uri="{FF2B5EF4-FFF2-40B4-BE49-F238E27FC236}">
                <a16:creationId xmlns:a16="http://schemas.microsoft.com/office/drawing/2014/main" id="{28213880-46D9-E64F-89E4-EC3940B99E77}"/>
              </a:ext>
            </a:extLst>
          </p:cNvPr>
          <p:cNvSpPr>
            <a:spLocks noGrp="1"/>
          </p:cNvSpPr>
          <p:nvPr>
            <p:ph type="pic" sz="quarter" idx="18" hasCustomPrompt="1"/>
          </p:nvPr>
        </p:nvSpPr>
        <p:spPr>
          <a:xfrm>
            <a:off x="7931913"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936928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2 Blank 3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1" name="Text Placeholder 18">
            <a:extLst>
              <a:ext uri="{FF2B5EF4-FFF2-40B4-BE49-F238E27FC236}">
                <a16:creationId xmlns:a16="http://schemas.microsoft.com/office/drawing/2014/main" id="{EC5B0D84-830A-4343-96CC-6912D0D7A7E0}"/>
              </a:ext>
            </a:extLst>
          </p:cNvPr>
          <p:cNvSpPr>
            <a:spLocks noGrp="1"/>
          </p:cNvSpPr>
          <p:nvPr>
            <p:ph type="body" sz="quarter" idx="16" hasCustomPrompt="1"/>
          </p:nvPr>
        </p:nvSpPr>
        <p:spPr>
          <a:xfrm>
            <a:off x="4480218"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2" name="Text Placeholder 18">
            <a:extLst>
              <a:ext uri="{FF2B5EF4-FFF2-40B4-BE49-F238E27FC236}">
                <a16:creationId xmlns:a16="http://schemas.microsoft.com/office/drawing/2014/main" id="{F5D17378-38FD-234D-9DC0-B8606DDC9896}"/>
              </a:ext>
            </a:extLst>
          </p:cNvPr>
          <p:cNvSpPr>
            <a:spLocks noGrp="1"/>
          </p:cNvSpPr>
          <p:nvPr>
            <p:ph type="body" sz="quarter" idx="17" hasCustomPrompt="1"/>
          </p:nvPr>
        </p:nvSpPr>
        <p:spPr>
          <a:xfrm>
            <a:off x="8108447"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12" name="Picture Placeholder 5">
            <a:extLst>
              <a:ext uri="{FF2B5EF4-FFF2-40B4-BE49-F238E27FC236}">
                <a16:creationId xmlns:a16="http://schemas.microsoft.com/office/drawing/2014/main" id="{B38BF184-A838-3140-81C0-76C1C164AE59}"/>
              </a:ext>
            </a:extLst>
          </p:cNvPr>
          <p:cNvSpPr>
            <a:spLocks noGrp="1"/>
          </p:cNvSpPr>
          <p:nvPr>
            <p:ph type="pic" sz="quarter" idx="18" hasCustomPrompt="1"/>
          </p:nvPr>
        </p:nvSpPr>
        <p:spPr>
          <a:xfrm>
            <a:off x="155490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7" name="Picture Placeholder 5">
            <a:extLst>
              <a:ext uri="{FF2B5EF4-FFF2-40B4-BE49-F238E27FC236}">
                <a16:creationId xmlns:a16="http://schemas.microsoft.com/office/drawing/2014/main" id="{D1AD64FC-CE91-3F4B-A1BC-98C4A34EFE2A}"/>
              </a:ext>
            </a:extLst>
          </p:cNvPr>
          <p:cNvSpPr>
            <a:spLocks noGrp="1"/>
          </p:cNvSpPr>
          <p:nvPr>
            <p:ph type="pic" sz="quarter" idx="19" hasCustomPrompt="1"/>
          </p:nvPr>
        </p:nvSpPr>
        <p:spPr>
          <a:xfrm>
            <a:off x="5311885"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8" name="Picture Placeholder 5">
            <a:extLst>
              <a:ext uri="{FF2B5EF4-FFF2-40B4-BE49-F238E27FC236}">
                <a16:creationId xmlns:a16="http://schemas.microsoft.com/office/drawing/2014/main" id="{80C6A917-3B0A-CA4D-9E14-D109884B041C}"/>
              </a:ext>
            </a:extLst>
          </p:cNvPr>
          <p:cNvSpPr>
            <a:spLocks noGrp="1"/>
          </p:cNvSpPr>
          <p:nvPr>
            <p:ph type="pic" sz="quarter" idx="20" hasCustomPrompt="1"/>
          </p:nvPr>
        </p:nvSpPr>
        <p:spPr>
          <a:xfrm>
            <a:off x="882793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1491606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3 Blank 4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4005062"/>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400506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14" name="Picture Placeholder 5">
            <a:extLst>
              <a:ext uri="{FF2B5EF4-FFF2-40B4-BE49-F238E27FC236}">
                <a16:creationId xmlns:a16="http://schemas.microsoft.com/office/drawing/2014/main" id="{8F266E3B-F36F-3947-A28F-81B59426915E}"/>
              </a:ext>
            </a:extLst>
          </p:cNvPr>
          <p:cNvSpPr>
            <a:spLocks noGrp="1"/>
          </p:cNvSpPr>
          <p:nvPr>
            <p:ph type="pic" sz="quarter" idx="29" hasCustomPrompt="1"/>
          </p:nvPr>
        </p:nvSpPr>
        <p:spPr>
          <a:xfrm>
            <a:off x="1207339"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5" name="Picture Placeholder 5">
            <a:extLst>
              <a:ext uri="{FF2B5EF4-FFF2-40B4-BE49-F238E27FC236}">
                <a16:creationId xmlns:a16="http://schemas.microsoft.com/office/drawing/2014/main" id="{30973495-7C31-8F40-923C-83DDF35F69D5}"/>
              </a:ext>
            </a:extLst>
          </p:cNvPr>
          <p:cNvSpPr>
            <a:spLocks noGrp="1"/>
          </p:cNvSpPr>
          <p:nvPr>
            <p:ph type="pic" sz="quarter" idx="30" hasCustomPrompt="1"/>
          </p:nvPr>
        </p:nvSpPr>
        <p:spPr>
          <a:xfrm>
            <a:off x="3946563"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7" name="Picture Placeholder 5">
            <a:extLst>
              <a:ext uri="{FF2B5EF4-FFF2-40B4-BE49-F238E27FC236}">
                <a16:creationId xmlns:a16="http://schemas.microsoft.com/office/drawing/2014/main" id="{C2E9E545-2A8F-5D45-BC40-54723C19D287}"/>
              </a:ext>
            </a:extLst>
          </p:cNvPr>
          <p:cNvSpPr>
            <a:spLocks noGrp="1"/>
          </p:cNvSpPr>
          <p:nvPr>
            <p:ph type="pic" sz="quarter" idx="31" hasCustomPrompt="1"/>
          </p:nvPr>
        </p:nvSpPr>
        <p:spPr>
          <a:xfrm>
            <a:off x="6705375"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8" name="Picture Placeholder 5">
            <a:extLst>
              <a:ext uri="{FF2B5EF4-FFF2-40B4-BE49-F238E27FC236}">
                <a16:creationId xmlns:a16="http://schemas.microsoft.com/office/drawing/2014/main" id="{15B99572-339F-004C-9FA6-89D28811D54C}"/>
              </a:ext>
            </a:extLst>
          </p:cNvPr>
          <p:cNvSpPr>
            <a:spLocks noGrp="1"/>
          </p:cNvSpPr>
          <p:nvPr>
            <p:ph type="pic" sz="quarter" idx="32" hasCustomPrompt="1"/>
          </p:nvPr>
        </p:nvSpPr>
        <p:spPr>
          <a:xfrm>
            <a:off x="9464672"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522229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4 Blank 4 column number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62298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3622985"/>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3" name="Text Placeholder 2">
            <a:extLst>
              <a:ext uri="{FF2B5EF4-FFF2-40B4-BE49-F238E27FC236}">
                <a16:creationId xmlns:a16="http://schemas.microsoft.com/office/drawing/2014/main" id="{71FC9703-E7F9-1B44-BEB7-8F32DCE29852}"/>
              </a:ext>
            </a:extLst>
          </p:cNvPr>
          <p:cNvSpPr>
            <a:spLocks noGrp="1"/>
          </p:cNvSpPr>
          <p:nvPr>
            <p:ph type="body" sz="quarter" idx="33" hasCustomPrompt="1"/>
          </p:nvPr>
        </p:nvSpPr>
        <p:spPr>
          <a:xfrm>
            <a:off x="847002" y="2657077"/>
            <a:ext cx="2220048" cy="896169"/>
          </a:xfrm>
        </p:spPr>
        <p:txBody>
          <a:bodyPr anchor="ctr">
            <a:normAutofit/>
          </a:bodyPr>
          <a:lstStyle>
            <a:lvl1pPr algn="ctr">
              <a:defRPr sz="3200" b="1">
                <a:solidFill>
                  <a:schemeClr val="tx2"/>
                </a:solidFill>
              </a:defRPr>
            </a:lvl1pPr>
          </a:lstStyle>
          <a:p>
            <a:pPr lvl="0"/>
            <a:r>
              <a:rPr lang="en-US" sz="3200" b="1"/>
              <a:t>12k</a:t>
            </a:r>
            <a:endParaRPr lang="en-US"/>
          </a:p>
        </p:txBody>
      </p:sp>
      <p:sp>
        <p:nvSpPr>
          <p:cNvPr id="19" name="Text Placeholder 2">
            <a:extLst>
              <a:ext uri="{FF2B5EF4-FFF2-40B4-BE49-F238E27FC236}">
                <a16:creationId xmlns:a16="http://schemas.microsoft.com/office/drawing/2014/main" id="{D381B214-9329-0747-B2F0-A58107E1D67E}"/>
              </a:ext>
            </a:extLst>
          </p:cNvPr>
          <p:cNvSpPr>
            <a:spLocks noGrp="1"/>
          </p:cNvSpPr>
          <p:nvPr>
            <p:ph type="body" sz="quarter" idx="34" hasCustomPrompt="1"/>
          </p:nvPr>
        </p:nvSpPr>
        <p:spPr>
          <a:xfrm>
            <a:off x="3581058" y="2665084"/>
            <a:ext cx="2220048" cy="896169"/>
          </a:xfrm>
        </p:spPr>
        <p:txBody>
          <a:bodyPr anchor="ctr">
            <a:normAutofit/>
          </a:bodyPr>
          <a:lstStyle>
            <a:lvl1pPr algn="ctr">
              <a:defRPr sz="3200" b="1">
                <a:solidFill>
                  <a:schemeClr val="tx2"/>
                </a:solidFill>
              </a:defRPr>
            </a:lvl1pPr>
          </a:lstStyle>
          <a:p>
            <a:pPr lvl="0"/>
            <a:r>
              <a:rPr lang="en-US" sz="3200" b="1"/>
              <a:t>4m</a:t>
            </a:r>
            <a:endParaRPr lang="en-US"/>
          </a:p>
        </p:txBody>
      </p:sp>
      <p:sp>
        <p:nvSpPr>
          <p:cNvPr id="20" name="Text Placeholder 2">
            <a:extLst>
              <a:ext uri="{FF2B5EF4-FFF2-40B4-BE49-F238E27FC236}">
                <a16:creationId xmlns:a16="http://schemas.microsoft.com/office/drawing/2014/main" id="{A0D0AC9D-54CB-F541-BED5-CC3052AABD01}"/>
              </a:ext>
            </a:extLst>
          </p:cNvPr>
          <p:cNvSpPr>
            <a:spLocks noGrp="1"/>
          </p:cNvSpPr>
          <p:nvPr>
            <p:ph type="body" sz="quarter" idx="35" hasCustomPrompt="1"/>
          </p:nvPr>
        </p:nvSpPr>
        <p:spPr>
          <a:xfrm>
            <a:off x="6342546" y="2674228"/>
            <a:ext cx="2220048" cy="896169"/>
          </a:xfrm>
        </p:spPr>
        <p:txBody>
          <a:bodyPr anchor="ctr">
            <a:normAutofit/>
          </a:bodyPr>
          <a:lstStyle>
            <a:lvl1pPr algn="ctr">
              <a:defRPr sz="3200" b="1">
                <a:solidFill>
                  <a:schemeClr val="tx2"/>
                </a:solidFill>
              </a:defRPr>
            </a:lvl1pPr>
          </a:lstStyle>
          <a:p>
            <a:pPr lvl="0"/>
            <a:r>
              <a:rPr lang="en-US" sz="3200" b="1"/>
              <a:t>123k</a:t>
            </a:r>
            <a:endParaRPr lang="en-US"/>
          </a:p>
        </p:txBody>
      </p:sp>
      <p:sp>
        <p:nvSpPr>
          <p:cNvPr id="21" name="Text Placeholder 2">
            <a:extLst>
              <a:ext uri="{FF2B5EF4-FFF2-40B4-BE49-F238E27FC236}">
                <a16:creationId xmlns:a16="http://schemas.microsoft.com/office/drawing/2014/main" id="{81EBA8DB-B17D-F14F-BC86-DF73BE8371EC}"/>
              </a:ext>
            </a:extLst>
          </p:cNvPr>
          <p:cNvSpPr>
            <a:spLocks noGrp="1"/>
          </p:cNvSpPr>
          <p:nvPr>
            <p:ph type="body" sz="quarter" idx="36" hasCustomPrompt="1"/>
          </p:nvPr>
        </p:nvSpPr>
        <p:spPr>
          <a:xfrm>
            <a:off x="9104034" y="2674228"/>
            <a:ext cx="2220048" cy="896169"/>
          </a:xfrm>
        </p:spPr>
        <p:txBody>
          <a:bodyPr anchor="ctr">
            <a:normAutofit/>
          </a:bodyPr>
          <a:lstStyle>
            <a:lvl1pPr algn="ctr">
              <a:defRPr sz="3200" b="1">
                <a:solidFill>
                  <a:schemeClr val="tx2"/>
                </a:solidFill>
              </a:defRPr>
            </a:lvl1pPr>
          </a:lstStyle>
          <a:p>
            <a:pPr lvl="0"/>
            <a:r>
              <a:rPr lang="en-US" sz="3200" b="1"/>
              <a:t>1,230</a:t>
            </a:r>
            <a:endParaRPr lang="en-US"/>
          </a:p>
        </p:txBody>
      </p:sp>
    </p:spTree>
    <p:extLst>
      <p:ext uri="{BB962C8B-B14F-4D97-AF65-F5344CB8AC3E}">
        <p14:creationId xmlns:p14="http://schemas.microsoft.com/office/powerpoint/2010/main" val="2276701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5 Blank 3 column stack">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06896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17" name="Text Placeholder 18">
            <a:extLst>
              <a:ext uri="{FF2B5EF4-FFF2-40B4-BE49-F238E27FC236}">
                <a16:creationId xmlns:a16="http://schemas.microsoft.com/office/drawing/2014/main" id="{31D98E35-6E99-E14C-9FD1-F6858593DAB6}"/>
              </a:ext>
            </a:extLst>
          </p:cNvPr>
          <p:cNvSpPr>
            <a:spLocks noGrp="1"/>
          </p:cNvSpPr>
          <p:nvPr>
            <p:ph type="body" sz="quarter" idx="18" hasCustomPrompt="1"/>
          </p:nvPr>
        </p:nvSpPr>
        <p:spPr>
          <a:xfrm>
            <a:off x="4485239" y="306896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19" name="Text Placeholder 18">
            <a:extLst>
              <a:ext uri="{FF2B5EF4-FFF2-40B4-BE49-F238E27FC236}">
                <a16:creationId xmlns:a16="http://schemas.microsoft.com/office/drawing/2014/main" id="{DBA68849-0346-FD4A-BFE5-C2D1DE3EC87F}"/>
              </a:ext>
            </a:extLst>
          </p:cNvPr>
          <p:cNvSpPr>
            <a:spLocks noGrp="1"/>
          </p:cNvSpPr>
          <p:nvPr>
            <p:ph type="body" sz="quarter" idx="19" hasCustomPrompt="1"/>
          </p:nvPr>
        </p:nvSpPr>
        <p:spPr>
          <a:xfrm>
            <a:off x="8116190" y="306896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7" name="Picture Placeholder 5">
            <a:extLst>
              <a:ext uri="{FF2B5EF4-FFF2-40B4-BE49-F238E27FC236}">
                <a16:creationId xmlns:a16="http://schemas.microsoft.com/office/drawing/2014/main" id="{F8B9BDAD-3979-BE4E-A316-0FD3186C58CB}"/>
              </a:ext>
            </a:extLst>
          </p:cNvPr>
          <p:cNvSpPr>
            <a:spLocks noGrp="1"/>
          </p:cNvSpPr>
          <p:nvPr>
            <p:ph type="pic" sz="quarter" idx="29" hasCustomPrompt="1"/>
          </p:nvPr>
        </p:nvSpPr>
        <p:spPr>
          <a:xfrm>
            <a:off x="1841781"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34" name="Picture Placeholder 5">
            <a:extLst>
              <a:ext uri="{FF2B5EF4-FFF2-40B4-BE49-F238E27FC236}">
                <a16:creationId xmlns:a16="http://schemas.microsoft.com/office/drawing/2014/main" id="{231429BB-1CFE-7040-9060-87A94FF04651}"/>
              </a:ext>
            </a:extLst>
          </p:cNvPr>
          <p:cNvSpPr>
            <a:spLocks noGrp="1"/>
          </p:cNvSpPr>
          <p:nvPr>
            <p:ph type="pic" sz="quarter" idx="30" hasCustomPrompt="1"/>
          </p:nvPr>
        </p:nvSpPr>
        <p:spPr>
          <a:xfrm>
            <a:off x="5468139"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35" name="Picture Placeholder 5">
            <a:extLst>
              <a:ext uri="{FF2B5EF4-FFF2-40B4-BE49-F238E27FC236}">
                <a16:creationId xmlns:a16="http://schemas.microsoft.com/office/drawing/2014/main" id="{63FC8512-F409-D44C-B43C-60976C425166}"/>
              </a:ext>
            </a:extLst>
          </p:cNvPr>
          <p:cNvSpPr>
            <a:spLocks noGrp="1"/>
          </p:cNvSpPr>
          <p:nvPr>
            <p:ph type="pic" sz="quarter" idx="31" hasCustomPrompt="1"/>
          </p:nvPr>
        </p:nvSpPr>
        <p:spPr>
          <a:xfrm>
            <a:off x="9110212"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8" name="Text Placeholder 18">
            <a:extLst>
              <a:ext uri="{FF2B5EF4-FFF2-40B4-BE49-F238E27FC236}">
                <a16:creationId xmlns:a16="http://schemas.microsoft.com/office/drawing/2014/main" id="{616AAC28-68FF-EB40-A025-BC79A4485373}"/>
              </a:ext>
            </a:extLst>
          </p:cNvPr>
          <p:cNvSpPr>
            <a:spLocks noGrp="1"/>
          </p:cNvSpPr>
          <p:nvPr>
            <p:ph type="body" sz="quarter" idx="32" hasCustomPrompt="1"/>
          </p:nvPr>
        </p:nvSpPr>
        <p:spPr>
          <a:xfrm>
            <a:off x="847759" y="544640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0" name="Text Placeholder 18">
            <a:extLst>
              <a:ext uri="{FF2B5EF4-FFF2-40B4-BE49-F238E27FC236}">
                <a16:creationId xmlns:a16="http://schemas.microsoft.com/office/drawing/2014/main" id="{2665C1DD-834C-4E43-9497-AB9E1E01F00C}"/>
              </a:ext>
            </a:extLst>
          </p:cNvPr>
          <p:cNvSpPr>
            <a:spLocks noGrp="1"/>
          </p:cNvSpPr>
          <p:nvPr>
            <p:ph type="body" sz="quarter" idx="33" hasCustomPrompt="1"/>
          </p:nvPr>
        </p:nvSpPr>
        <p:spPr>
          <a:xfrm>
            <a:off x="4485239" y="544640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1" name="Text Placeholder 18">
            <a:extLst>
              <a:ext uri="{FF2B5EF4-FFF2-40B4-BE49-F238E27FC236}">
                <a16:creationId xmlns:a16="http://schemas.microsoft.com/office/drawing/2014/main" id="{207840A1-224D-EA45-9826-1FD04661D71C}"/>
              </a:ext>
            </a:extLst>
          </p:cNvPr>
          <p:cNvSpPr>
            <a:spLocks noGrp="1"/>
          </p:cNvSpPr>
          <p:nvPr>
            <p:ph type="body" sz="quarter" idx="34" hasCustomPrompt="1"/>
          </p:nvPr>
        </p:nvSpPr>
        <p:spPr>
          <a:xfrm>
            <a:off x="8116190" y="544640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2" name="Picture Placeholder 5">
            <a:extLst>
              <a:ext uri="{FF2B5EF4-FFF2-40B4-BE49-F238E27FC236}">
                <a16:creationId xmlns:a16="http://schemas.microsoft.com/office/drawing/2014/main" id="{ACA060D9-CD72-7A4E-9782-47AD41C1EEC3}"/>
              </a:ext>
            </a:extLst>
          </p:cNvPr>
          <p:cNvSpPr>
            <a:spLocks noGrp="1"/>
          </p:cNvSpPr>
          <p:nvPr>
            <p:ph type="pic" sz="quarter" idx="35" hasCustomPrompt="1"/>
          </p:nvPr>
        </p:nvSpPr>
        <p:spPr>
          <a:xfrm>
            <a:off x="1841781"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23" name="Picture Placeholder 5">
            <a:extLst>
              <a:ext uri="{FF2B5EF4-FFF2-40B4-BE49-F238E27FC236}">
                <a16:creationId xmlns:a16="http://schemas.microsoft.com/office/drawing/2014/main" id="{468B63B2-8CC3-2C4C-B2BC-F86E4BE4E7F1}"/>
              </a:ext>
            </a:extLst>
          </p:cNvPr>
          <p:cNvSpPr>
            <a:spLocks noGrp="1"/>
          </p:cNvSpPr>
          <p:nvPr>
            <p:ph type="pic" sz="quarter" idx="36" hasCustomPrompt="1"/>
          </p:nvPr>
        </p:nvSpPr>
        <p:spPr>
          <a:xfrm>
            <a:off x="5468139"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24" name="Picture Placeholder 5">
            <a:extLst>
              <a:ext uri="{FF2B5EF4-FFF2-40B4-BE49-F238E27FC236}">
                <a16:creationId xmlns:a16="http://schemas.microsoft.com/office/drawing/2014/main" id="{CE0BE7EC-797D-0F4E-9358-100381B6A643}"/>
              </a:ext>
            </a:extLst>
          </p:cNvPr>
          <p:cNvSpPr>
            <a:spLocks noGrp="1"/>
          </p:cNvSpPr>
          <p:nvPr>
            <p:ph type="pic" sz="quarter" idx="37" hasCustomPrompt="1"/>
          </p:nvPr>
        </p:nvSpPr>
        <p:spPr>
          <a:xfrm>
            <a:off x="9110212"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592556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1 end slide simpl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B87B7AA1-CE05-F645-8AF0-AA57DC01B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1038787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2 contact info">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37F5D3D4-1523-794F-9775-5F1ECC11F765}"/>
              </a:ext>
            </a:extLst>
          </p:cNvPr>
          <p:cNvSpPr>
            <a:spLocks noGrp="1"/>
          </p:cNvSpPr>
          <p:nvPr>
            <p:ph type="body" sz="quarter" idx="13" hasCustomPrompt="1"/>
          </p:nvPr>
        </p:nvSpPr>
        <p:spPr>
          <a:xfrm>
            <a:off x="847759" y="5013176"/>
            <a:ext cx="2220048" cy="48789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2000" b="1" i="0" smtClean="0">
                <a:solidFill>
                  <a:schemeClr val="tx2"/>
                </a:solidFill>
                <a:effectLst/>
                <a:latin typeface="+mn-lt"/>
              </a:defRPr>
            </a:lvl1pPr>
          </a:lstStyle>
          <a:p>
            <a:r>
              <a:rPr lang="en-GB" b="0" i="0">
                <a:solidFill>
                  <a:srgbClr val="000000"/>
                </a:solidFill>
                <a:effectLst/>
                <a:latin typeface="Open Sans" panose="020B0606030504020204" pitchFamily="34" charset="0"/>
              </a:rPr>
              <a:t>Talk to us</a:t>
            </a:r>
          </a:p>
        </p:txBody>
      </p:sp>
      <p:sp>
        <p:nvSpPr>
          <p:cNvPr id="6" name="Text Placeholder 18">
            <a:extLst>
              <a:ext uri="{FF2B5EF4-FFF2-40B4-BE49-F238E27FC236}">
                <a16:creationId xmlns:a16="http://schemas.microsoft.com/office/drawing/2014/main" id="{29789A86-4962-0A47-A15F-9440DC89F513}"/>
              </a:ext>
            </a:extLst>
          </p:cNvPr>
          <p:cNvSpPr>
            <a:spLocks noGrp="1"/>
          </p:cNvSpPr>
          <p:nvPr>
            <p:ph type="body" sz="quarter" idx="14" hasCustomPrompt="1"/>
          </p:nvPr>
        </p:nvSpPr>
        <p:spPr>
          <a:xfrm>
            <a:off x="847758" y="5506952"/>
            <a:ext cx="3952097"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Name Surname  |  job title</a:t>
            </a:r>
          </a:p>
        </p:txBody>
      </p:sp>
      <p:sp>
        <p:nvSpPr>
          <p:cNvPr id="7" name="Text Placeholder 18">
            <a:extLst>
              <a:ext uri="{FF2B5EF4-FFF2-40B4-BE49-F238E27FC236}">
                <a16:creationId xmlns:a16="http://schemas.microsoft.com/office/drawing/2014/main" id="{3D5A8E0F-9E68-864A-8348-60B13043797D}"/>
              </a:ext>
            </a:extLst>
          </p:cNvPr>
          <p:cNvSpPr>
            <a:spLocks noGrp="1"/>
          </p:cNvSpPr>
          <p:nvPr>
            <p:ph type="body" sz="quarter" idx="15" hasCustomPrompt="1"/>
          </p:nvPr>
        </p:nvSpPr>
        <p:spPr>
          <a:xfrm>
            <a:off x="847758" y="5872077"/>
            <a:ext cx="4600170"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err="1">
                <a:solidFill>
                  <a:srgbClr val="000000"/>
                </a:solidFill>
                <a:effectLst/>
                <a:latin typeface="Open Sans" panose="020B0606030504020204" pitchFamily="34" charset="0"/>
              </a:rPr>
              <a:t>email@forestryengland.uk</a:t>
            </a:r>
            <a:r>
              <a:rPr lang="en-GB" b="0" i="0">
                <a:solidFill>
                  <a:srgbClr val="000000"/>
                </a:solidFill>
                <a:effectLst/>
                <a:latin typeface="Open Sans" panose="020B0606030504020204" pitchFamily="34" charset="0"/>
              </a:rPr>
              <a:t>  |  00000 000000</a:t>
            </a:r>
          </a:p>
        </p:txBody>
      </p:sp>
      <p:pic>
        <p:nvPicPr>
          <p:cNvPr id="9" name="Picture 8" descr="Logo&#10;&#10;Description automatically generated with medium confidence">
            <a:extLst>
              <a:ext uri="{FF2B5EF4-FFF2-40B4-BE49-F238E27FC236}">
                <a16:creationId xmlns:a16="http://schemas.microsoft.com/office/drawing/2014/main" id="{F2291024-6B17-7A4A-8D8E-EFB809EA7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26984683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42621E-CC0B-1448-9B78-D5DF4CE597B8}"/>
              </a:ext>
            </a:extLst>
          </p:cNvPr>
          <p:cNvSpPr>
            <a:spLocks noGrp="1"/>
          </p:cNvSpPr>
          <p:nvPr>
            <p:ph type="title"/>
          </p:nvPr>
        </p:nvSpPr>
        <p:spPr>
          <a:xfrm>
            <a:off x="857547" y="254572"/>
            <a:ext cx="10494665" cy="942404"/>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2A82997-985B-D148-8058-8F07233EB4DD}"/>
              </a:ext>
            </a:extLst>
          </p:cNvPr>
          <p:cNvSpPr>
            <a:spLocks noGrp="1"/>
          </p:cNvSpPr>
          <p:nvPr>
            <p:ph type="body" idx="1"/>
          </p:nvPr>
        </p:nvSpPr>
        <p:spPr>
          <a:xfrm>
            <a:off x="857547" y="3429000"/>
            <a:ext cx="10494665" cy="2747962"/>
          </a:xfrm>
          <a:prstGeom prst="rect">
            <a:avLst/>
          </a:prstGeom>
        </p:spPr>
        <p:txBody>
          <a:bodyPr vert="horz" lIns="91440" tIns="45720" rIns="91440" bIns="45720" rtlCol="0">
            <a:normAutofit/>
          </a:bodyPr>
          <a:lstStyle/>
          <a:p>
            <a:pPr lvl="0"/>
            <a:endParaRPr lang="en-US"/>
          </a:p>
        </p:txBody>
      </p:sp>
      <p:sp>
        <p:nvSpPr>
          <p:cNvPr id="5" name="Footer Placeholder 4">
            <a:extLst>
              <a:ext uri="{FF2B5EF4-FFF2-40B4-BE49-F238E27FC236}">
                <a16:creationId xmlns:a16="http://schemas.microsoft.com/office/drawing/2014/main" id="{021A28BB-3606-8440-A3E8-3ED544666ABD}"/>
              </a:ext>
            </a:extLst>
          </p:cNvPr>
          <p:cNvSpPr>
            <a:spLocks noGrp="1"/>
          </p:cNvSpPr>
          <p:nvPr>
            <p:ph type="ftr" sz="quarter" idx="3"/>
          </p:nvPr>
        </p:nvSpPr>
        <p:spPr>
          <a:xfrm>
            <a:off x="857548" y="6356350"/>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Footer</a:t>
            </a:r>
          </a:p>
        </p:txBody>
      </p:sp>
    </p:spTree>
    <p:extLst>
      <p:ext uri="{BB962C8B-B14F-4D97-AF65-F5344CB8AC3E}">
        <p14:creationId xmlns:p14="http://schemas.microsoft.com/office/powerpoint/2010/main" val="1272367888"/>
      </p:ext>
    </p:extLst>
  </p:cSld>
  <p:clrMap bg1="lt1" tx1="dk1" bg2="lt2" tx2="dk2" accent1="accent1" accent2="accent2" accent3="accent3" accent4="accent4" accent5="accent5" accent6="accent6" hlink="hlink" folHlink="folHlink"/>
  <p:sldLayoutIdLst>
    <p:sldLayoutId id="2147483671" r:id="rId1"/>
    <p:sldLayoutId id="2147483661" r:id="rId2"/>
    <p:sldLayoutId id="2147483649" r:id="rId3"/>
    <p:sldLayoutId id="2147483699" r:id="rId4"/>
    <p:sldLayoutId id="2147483702" r:id="rId5"/>
    <p:sldLayoutId id="2147483665" r:id="rId6"/>
    <p:sldLayoutId id="2147483698" r:id="rId7"/>
    <p:sldLayoutId id="2147483673" r:id="rId8"/>
    <p:sldLayoutId id="2147483703" r:id="rId9"/>
    <p:sldLayoutId id="2147483700" r:id="rId10"/>
    <p:sldLayoutId id="2147483670" r:id="rId11"/>
    <p:sldLayoutId id="2147483674" r:id="rId12"/>
    <p:sldLayoutId id="2147483675" r:id="rId13"/>
    <p:sldLayoutId id="2147483695" r:id="rId14"/>
    <p:sldLayoutId id="2147483677" r:id="rId15"/>
    <p:sldLayoutId id="2147483684" r:id="rId16"/>
    <p:sldLayoutId id="2147483676" r:id="rId17"/>
    <p:sldLayoutId id="2147483678" r:id="rId18"/>
    <p:sldLayoutId id="2147483697" r:id="rId19"/>
    <p:sldLayoutId id="2147483704" r:id="rId20"/>
    <p:sldLayoutId id="2147483679" r:id="rId21"/>
    <p:sldLayoutId id="2147483683" r:id="rId22"/>
    <p:sldLayoutId id="2147483680" r:id="rId23"/>
    <p:sldLayoutId id="2147483681" r:id="rId24"/>
    <p:sldLayoutId id="2147483692" r:id="rId25"/>
    <p:sldLayoutId id="2147483682" r:id="rId26"/>
    <p:sldLayoutId id="2147483685" r:id="rId27"/>
    <p:sldLayoutId id="2147483687" r:id="rId28"/>
    <p:sldLayoutId id="2147483696" r:id="rId29"/>
    <p:sldLayoutId id="2147483686" r:id="rId30"/>
    <p:sldLayoutId id="2147483688" r:id="rId31"/>
    <p:sldLayoutId id="2147483690" r:id="rId32"/>
    <p:sldLayoutId id="2147483701" r:id="rId33"/>
    <p:sldLayoutId id="2147483689" r:id="rId34"/>
    <p:sldLayoutId id="2147483693" r:id="rId35"/>
    <p:sldLayoutId id="2147483694" r:id="rId36"/>
  </p:sldLayoutIdLst>
  <p:hf sldNum="0" hdr="0" ftr="0" dt="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guide id="3" orient="horz" pos="3884" userDrawn="1">
          <p15:clr>
            <a:srgbClr val="F26B43"/>
          </p15:clr>
        </p15:guide>
        <p15:guide id="4"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34.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34.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1.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34.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2693B-6B8F-D249-835A-297C003D0260}"/>
              </a:ext>
            </a:extLst>
          </p:cNvPr>
          <p:cNvSpPr>
            <a:spLocks noGrp="1"/>
          </p:cNvSpPr>
          <p:nvPr>
            <p:ph type="ctrTitle"/>
          </p:nvPr>
        </p:nvSpPr>
        <p:spPr/>
        <p:txBody>
          <a:bodyPr/>
          <a:lstStyle/>
          <a:p>
            <a:r>
              <a:rPr lang="en-US" sz="5400"/>
              <a:t>Thames Chase Community Forest</a:t>
            </a:r>
          </a:p>
        </p:txBody>
      </p:sp>
      <p:sp>
        <p:nvSpPr>
          <p:cNvPr id="3" name="TextBox 2">
            <a:extLst>
              <a:ext uri="{FF2B5EF4-FFF2-40B4-BE49-F238E27FC236}">
                <a16:creationId xmlns:a16="http://schemas.microsoft.com/office/drawing/2014/main" id="{A1F91525-1FCC-D344-A11C-46CC1707A9F8}"/>
              </a:ext>
            </a:extLst>
          </p:cNvPr>
          <p:cNvSpPr txBox="1"/>
          <p:nvPr/>
        </p:nvSpPr>
        <p:spPr>
          <a:xfrm>
            <a:off x="11119104" y="-2304288"/>
            <a:ext cx="184731" cy="369332"/>
          </a:xfrm>
          <a:prstGeom prst="rect">
            <a:avLst/>
          </a:prstGeom>
          <a:noFill/>
        </p:spPr>
        <p:txBody>
          <a:bodyPr wrap="none" rtlCol="0">
            <a:spAutoFit/>
          </a:bodyPr>
          <a:lstStyle/>
          <a:p>
            <a:endParaRPr lang="en-US"/>
          </a:p>
        </p:txBody>
      </p:sp>
      <p:pic>
        <p:nvPicPr>
          <p:cNvPr id="15" name="Picture Placeholder 14" descr="A aerial view of a lake surrounded by grass and trees&#10;&#10;Description automatically generated">
            <a:extLst>
              <a:ext uri="{FF2B5EF4-FFF2-40B4-BE49-F238E27FC236}">
                <a16:creationId xmlns:a16="http://schemas.microsoft.com/office/drawing/2014/main" id="{88F1C247-ADB7-2643-96E6-932137783DCA}"/>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03081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E2327-D463-2741-9CB2-DD0FF141083E}"/>
              </a:ext>
            </a:extLst>
          </p:cNvPr>
          <p:cNvSpPr>
            <a:spLocks noGrp="1"/>
          </p:cNvSpPr>
          <p:nvPr>
            <p:ph type="body" sz="quarter" idx="15"/>
          </p:nvPr>
        </p:nvSpPr>
        <p:spPr>
          <a:xfrm>
            <a:off x="852689" y="548680"/>
            <a:ext cx="8195639" cy="448707"/>
          </a:xfrm>
        </p:spPr>
        <p:txBody>
          <a:bodyPr/>
          <a:lstStyle/>
          <a:p>
            <a:r>
              <a:rPr lang="en-GB"/>
              <a:t>Where is Thames Chase</a:t>
            </a:r>
            <a:br>
              <a:rPr lang="en-GB"/>
            </a:br>
            <a:r>
              <a:rPr lang="en-GB"/>
              <a:t>Community Forest?</a:t>
            </a:r>
            <a:endParaRPr lang="en-US"/>
          </a:p>
        </p:txBody>
      </p:sp>
      <p:pic>
        <p:nvPicPr>
          <p:cNvPr id="8" name="Picture 7">
            <a:extLst>
              <a:ext uri="{FF2B5EF4-FFF2-40B4-BE49-F238E27FC236}">
                <a16:creationId xmlns:a16="http://schemas.microsoft.com/office/drawing/2014/main" id="{1B6D1ED0-45E8-9D44-B7DE-58B0978712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7409" y="2204864"/>
            <a:ext cx="4687418" cy="3312368"/>
          </a:xfrm>
          <a:prstGeom prst="rect">
            <a:avLst/>
          </a:prstGeom>
        </p:spPr>
      </p:pic>
      <p:sp>
        <p:nvSpPr>
          <p:cNvPr id="16" name="Rectangle 15">
            <a:extLst>
              <a:ext uri="{FF2B5EF4-FFF2-40B4-BE49-F238E27FC236}">
                <a16:creationId xmlns:a16="http://schemas.microsoft.com/office/drawing/2014/main" id="{5D969547-FA95-7F44-B78B-B6F2479C8049}"/>
              </a:ext>
            </a:extLst>
          </p:cNvPr>
          <p:cNvSpPr/>
          <p:nvPr/>
        </p:nvSpPr>
        <p:spPr>
          <a:xfrm rot="5400000">
            <a:off x="6735889" y="1221734"/>
            <a:ext cx="3688773" cy="4968552"/>
          </a:xfrm>
          <a:prstGeom prst="rect">
            <a:avLst/>
          </a:prstGeom>
          <a:noFill/>
          <a:ln w="25400">
            <a:solidFill>
              <a:srgbClr val="EB5E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EBE1461-4E6F-6D41-90E0-AB98D8238383}"/>
              </a:ext>
            </a:extLst>
          </p:cNvPr>
          <p:cNvSpPr/>
          <p:nvPr/>
        </p:nvSpPr>
        <p:spPr>
          <a:xfrm rot="5400000">
            <a:off x="3213434" y="3287230"/>
            <a:ext cx="592431" cy="731955"/>
          </a:xfrm>
          <a:prstGeom prst="rect">
            <a:avLst/>
          </a:prstGeom>
          <a:noFill/>
          <a:ln w="50800">
            <a:solidFill>
              <a:srgbClr val="EB5E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100591-9B07-E94A-9619-59DE10753B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60137" y="1955637"/>
            <a:ext cx="4640276" cy="3489587"/>
          </a:xfrm>
          <a:prstGeom prst="rect">
            <a:avLst/>
          </a:prstGeom>
          <a:ln w="28575">
            <a:noFill/>
          </a:ln>
        </p:spPr>
      </p:pic>
      <p:sp>
        <p:nvSpPr>
          <p:cNvPr id="3" name="Oval 2">
            <a:extLst>
              <a:ext uri="{FF2B5EF4-FFF2-40B4-BE49-F238E27FC236}">
                <a16:creationId xmlns:a16="http://schemas.microsoft.com/office/drawing/2014/main" id="{31A2B980-CAFC-7046-B43A-E138FB6D11B7}"/>
              </a:ext>
            </a:extLst>
          </p:cNvPr>
          <p:cNvSpPr/>
          <p:nvPr/>
        </p:nvSpPr>
        <p:spPr>
          <a:xfrm>
            <a:off x="6089239" y="5835751"/>
            <a:ext cx="216024" cy="216024"/>
          </a:xfrm>
          <a:prstGeom prst="ellipse">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DAC1F9F-5F68-5047-AA66-BBE36CEBE8A8}"/>
              </a:ext>
            </a:extLst>
          </p:cNvPr>
          <p:cNvSpPr txBox="1"/>
          <p:nvPr/>
        </p:nvSpPr>
        <p:spPr>
          <a:xfrm>
            <a:off x="6312024" y="5805264"/>
            <a:ext cx="2736304" cy="276999"/>
          </a:xfrm>
          <a:prstGeom prst="rect">
            <a:avLst/>
          </a:prstGeom>
          <a:noFill/>
        </p:spPr>
        <p:txBody>
          <a:bodyPr wrap="square">
            <a:spAutoFit/>
          </a:bodyPr>
          <a:lstStyle/>
          <a:p>
            <a:r>
              <a:rPr lang="en-GB" sz="1200">
                <a:latin typeface="Trebuchet MS"/>
              </a:rPr>
              <a:t>Thames Chase Community Forest site</a:t>
            </a:r>
            <a:endParaRPr lang="en-US" sz="1200"/>
          </a:p>
        </p:txBody>
      </p:sp>
    </p:spTree>
    <p:extLst>
      <p:ext uri="{BB962C8B-B14F-4D97-AF65-F5344CB8AC3E}">
        <p14:creationId xmlns:p14="http://schemas.microsoft.com/office/powerpoint/2010/main" val="3994609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D0D00-3883-FA48-A63E-191FD52652AB}"/>
              </a:ext>
            </a:extLst>
          </p:cNvPr>
          <p:cNvSpPr>
            <a:spLocks noGrp="1"/>
          </p:cNvSpPr>
          <p:nvPr>
            <p:ph type="body" sz="quarter" idx="15"/>
          </p:nvPr>
        </p:nvSpPr>
        <p:spPr>
          <a:xfrm>
            <a:off x="861916" y="692696"/>
            <a:ext cx="3844625" cy="1872208"/>
          </a:xfrm>
        </p:spPr>
        <p:txBody>
          <a:bodyPr/>
          <a:lstStyle/>
          <a:p>
            <a:r>
              <a:rPr lang="en-GB" sz="4400"/>
              <a:t>Industrial</a:t>
            </a:r>
            <a:br>
              <a:rPr lang="en-GB" sz="4400"/>
            </a:br>
            <a:r>
              <a:rPr lang="en-GB" sz="4400"/>
              <a:t>landscape of the past</a:t>
            </a:r>
            <a:endParaRPr lang="en-US" sz="4400">
              <a:solidFill>
                <a:srgbClr val="30B0BF"/>
              </a:solidFill>
            </a:endParaRPr>
          </a:p>
        </p:txBody>
      </p:sp>
      <p:sp>
        <p:nvSpPr>
          <p:cNvPr id="10" name="Rectangle 9">
            <a:extLst>
              <a:ext uri="{FF2B5EF4-FFF2-40B4-BE49-F238E27FC236}">
                <a16:creationId xmlns:a16="http://schemas.microsoft.com/office/drawing/2014/main" id="{DEF12B90-4EAE-6344-8186-CC490194BC36}"/>
              </a:ext>
            </a:extLst>
          </p:cNvPr>
          <p:cNvSpPr/>
          <p:nvPr/>
        </p:nvSpPr>
        <p:spPr>
          <a:xfrm rot="5400000">
            <a:off x="2240767" y="2987158"/>
            <a:ext cx="2547089" cy="3430773"/>
          </a:xfrm>
          <a:prstGeom prst="rect">
            <a:avLst/>
          </a:prstGeom>
          <a:noFill/>
          <a:ln w="25400">
            <a:solidFill>
              <a:srgbClr val="EB5E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map of a city&#10;&#10;Description automatically generated">
            <a:extLst>
              <a:ext uri="{FF2B5EF4-FFF2-40B4-BE49-F238E27FC236}">
                <a16:creationId xmlns:a16="http://schemas.microsoft.com/office/drawing/2014/main" id="{A954B70C-2AB0-0348-9080-E6731C71DB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99566" y="965050"/>
            <a:ext cx="4317398" cy="5056238"/>
          </a:xfrm>
          <a:prstGeom prst="rect">
            <a:avLst/>
          </a:prstGeom>
        </p:spPr>
      </p:pic>
      <p:pic>
        <p:nvPicPr>
          <p:cNvPr id="5" name="Picture 4">
            <a:extLst>
              <a:ext uri="{FF2B5EF4-FFF2-40B4-BE49-F238E27FC236}">
                <a16:creationId xmlns:a16="http://schemas.microsoft.com/office/drawing/2014/main" id="{9AC0F227-4959-3046-8A9A-ADFA22E707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3552" y="3586420"/>
            <a:ext cx="2968330" cy="2232248"/>
          </a:xfrm>
          <a:prstGeom prst="rect">
            <a:avLst/>
          </a:prstGeom>
          <a:ln w="28575">
            <a:noFill/>
          </a:ln>
        </p:spPr>
      </p:pic>
    </p:spTree>
    <p:extLst>
      <p:ext uri="{BB962C8B-B14F-4D97-AF65-F5344CB8AC3E}">
        <p14:creationId xmlns:p14="http://schemas.microsoft.com/office/powerpoint/2010/main" val="3683469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861916" y="692696"/>
            <a:ext cx="3844625" cy="1872208"/>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a:solidFill>
                  <a:srgbClr val="003D42"/>
                </a:solidFill>
              </a:rPr>
              <a:t>How is Thames Chase</a:t>
            </a:r>
            <a:br>
              <a:rPr lang="en-GB" sz="4400">
                <a:solidFill>
                  <a:srgbClr val="003D42"/>
                </a:solidFill>
              </a:rPr>
            </a:br>
            <a:r>
              <a:rPr lang="en-GB" sz="4400">
                <a:solidFill>
                  <a:srgbClr val="003D42"/>
                </a:solidFill>
              </a:rPr>
              <a:t>managed?</a:t>
            </a:r>
          </a:p>
        </p:txBody>
      </p:sp>
      <p:sp>
        <p:nvSpPr>
          <p:cNvPr id="11" name="Text Placeholder 2">
            <a:extLst>
              <a:ext uri="{FF2B5EF4-FFF2-40B4-BE49-F238E27FC236}">
                <a16:creationId xmlns:a16="http://schemas.microsoft.com/office/drawing/2014/main" id="{41BDEC58-9868-F84A-8774-5E73B7B99A26}"/>
              </a:ext>
            </a:extLst>
          </p:cNvPr>
          <p:cNvSpPr txBox="1">
            <a:spLocks/>
          </p:cNvSpPr>
          <p:nvPr/>
        </p:nvSpPr>
        <p:spPr>
          <a:xfrm>
            <a:off x="861916" y="3212976"/>
            <a:ext cx="3844625" cy="2304256"/>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Trebuchet MS"/>
              </a:rPr>
              <a:t>This map shows the sites within Thames Chase Community Forest that Forestry England manages. </a:t>
            </a:r>
            <a:endParaRPr lang="en-GB"/>
          </a:p>
        </p:txBody>
      </p:sp>
      <p:pic>
        <p:nvPicPr>
          <p:cNvPr id="16" name="Picture 15">
            <a:extLst>
              <a:ext uri="{FF2B5EF4-FFF2-40B4-BE49-F238E27FC236}">
                <a16:creationId xmlns:a16="http://schemas.microsoft.com/office/drawing/2014/main" id="{DE8E4D8A-96DA-A346-B74F-F6B8C955F916}"/>
              </a:ext>
            </a:extLst>
          </p:cNvPr>
          <p:cNvPicPr>
            <a:picLocks noChangeAspect="1"/>
          </p:cNvPicPr>
          <p:nvPr/>
        </p:nvPicPr>
        <p:blipFill>
          <a:blip r:embed="rId3"/>
          <a:stretch>
            <a:fillRect/>
          </a:stretch>
        </p:blipFill>
        <p:spPr>
          <a:xfrm>
            <a:off x="7032104" y="451325"/>
            <a:ext cx="3384376" cy="5523301"/>
          </a:xfrm>
          <a:prstGeom prst="rect">
            <a:avLst/>
          </a:prstGeom>
        </p:spPr>
      </p:pic>
    </p:spTree>
    <p:extLst>
      <p:ext uri="{BB962C8B-B14F-4D97-AF65-F5344CB8AC3E}">
        <p14:creationId xmlns:p14="http://schemas.microsoft.com/office/powerpoint/2010/main" val="3699687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D0D00-3883-FA48-A63E-191FD52652AB}"/>
              </a:ext>
            </a:extLst>
          </p:cNvPr>
          <p:cNvSpPr>
            <a:spLocks noGrp="1"/>
          </p:cNvSpPr>
          <p:nvPr>
            <p:ph type="body" sz="quarter" idx="15"/>
          </p:nvPr>
        </p:nvSpPr>
        <p:spPr>
          <a:xfrm>
            <a:off x="861916" y="980729"/>
            <a:ext cx="3844625" cy="936103"/>
          </a:xfrm>
        </p:spPr>
        <p:txBody>
          <a:bodyPr/>
          <a:lstStyle/>
          <a:p>
            <a:r>
              <a:rPr lang="en-US">
                <a:solidFill>
                  <a:srgbClr val="EB5E5F"/>
                </a:solidFill>
              </a:rPr>
              <a:t>Objectives</a:t>
            </a:r>
          </a:p>
        </p:txBody>
      </p:sp>
      <p:sp>
        <p:nvSpPr>
          <p:cNvPr id="3" name="Text Placeholder 2">
            <a:extLst>
              <a:ext uri="{FF2B5EF4-FFF2-40B4-BE49-F238E27FC236}">
                <a16:creationId xmlns:a16="http://schemas.microsoft.com/office/drawing/2014/main" id="{E4D1ACB2-A88A-2E47-8BEE-6B03BC453B11}"/>
              </a:ext>
            </a:extLst>
          </p:cNvPr>
          <p:cNvSpPr>
            <a:spLocks noGrp="1"/>
          </p:cNvSpPr>
          <p:nvPr>
            <p:ph type="body" sz="quarter" idx="13"/>
          </p:nvPr>
        </p:nvSpPr>
        <p:spPr>
          <a:xfrm>
            <a:off x="861916" y="2204864"/>
            <a:ext cx="5184058" cy="2304256"/>
          </a:xfrm>
        </p:spPr>
        <p:txBody>
          <a:bodyPr vert="horz" wrap="square" lIns="36000" tIns="45720" rIns="91440" bIns="45720" rtlCol="0" anchor="t">
            <a:noAutofit/>
          </a:bodyPr>
          <a:lstStyle/>
          <a:p>
            <a:pPr marL="285750" indent="-285750">
              <a:buFont typeface="Arial"/>
              <a:buChar char="•"/>
            </a:pPr>
            <a:r>
              <a:rPr lang="en-GB" sz="1600">
                <a:latin typeface="Trebuchet MS"/>
              </a:rPr>
              <a:t>To </a:t>
            </a:r>
            <a:r>
              <a:rPr lang="en-GB" sz="1600" b="1">
                <a:latin typeface="Trebuchet MS"/>
              </a:rPr>
              <a:t>protect, improve </a:t>
            </a:r>
            <a:r>
              <a:rPr lang="en-GB" sz="1600">
                <a:latin typeface="Trebuchet MS"/>
              </a:rPr>
              <a:t>and </a:t>
            </a:r>
            <a:r>
              <a:rPr lang="en-GB" sz="1600" b="1">
                <a:latin typeface="Trebuchet MS"/>
              </a:rPr>
              <a:t>expand</a:t>
            </a:r>
            <a:r>
              <a:rPr lang="en-GB" sz="1600">
                <a:latin typeface="Trebuchet MS"/>
              </a:rPr>
              <a:t> the woodland character of the </a:t>
            </a:r>
            <a:r>
              <a:rPr lang="en-GB">
                <a:latin typeface="Trebuchet MS"/>
              </a:rPr>
              <a:t>community</a:t>
            </a:r>
            <a:r>
              <a:rPr lang="en-GB" sz="1600">
                <a:latin typeface="Trebuchet MS"/>
              </a:rPr>
              <a:t> </a:t>
            </a:r>
            <a:r>
              <a:rPr lang="en-GB">
                <a:latin typeface="Trebuchet MS"/>
              </a:rPr>
              <a:t>forest</a:t>
            </a:r>
            <a:r>
              <a:rPr lang="en-GB" sz="1600">
                <a:latin typeface="Trebuchet MS"/>
              </a:rPr>
              <a:t>         </a:t>
            </a:r>
            <a:endParaRPr lang="en-US" sz="1600">
              <a:cs typeface="Calibri"/>
            </a:endParaRPr>
          </a:p>
          <a:p>
            <a:pPr marL="285750" indent="-285750">
              <a:buFont typeface="Arial"/>
              <a:buChar char="•"/>
            </a:pPr>
            <a:r>
              <a:rPr lang="en-GB" sz="1600">
                <a:latin typeface="Trebuchet MS"/>
              </a:rPr>
              <a:t>To maintain the </a:t>
            </a:r>
            <a:r>
              <a:rPr lang="en-GB" sz="1600" b="1">
                <a:latin typeface="Trebuchet MS"/>
              </a:rPr>
              <a:t>natural integrity</a:t>
            </a:r>
            <a:r>
              <a:rPr lang="en-GB" sz="1600">
                <a:latin typeface="Trebuchet MS"/>
              </a:rPr>
              <a:t> of the community </a:t>
            </a:r>
            <a:r>
              <a:rPr lang="en-GB">
                <a:latin typeface="Trebuchet MS"/>
              </a:rPr>
              <a:t>f</a:t>
            </a:r>
            <a:r>
              <a:rPr lang="en-GB" sz="1600">
                <a:latin typeface="Trebuchet MS"/>
              </a:rPr>
              <a:t>orest’s air, land and water including wildlife          </a:t>
            </a:r>
            <a:endParaRPr lang="en-GB" sz="1600">
              <a:cs typeface="Calibri"/>
            </a:endParaRPr>
          </a:p>
          <a:p>
            <a:pPr marL="285750" indent="-285750">
              <a:buFont typeface="Arial"/>
              <a:buChar char="•"/>
            </a:pPr>
            <a:r>
              <a:rPr lang="en-GB" sz="1600">
                <a:latin typeface="Trebuchet MS"/>
              </a:rPr>
              <a:t>To develop a </a:t>
            </a:r>
            <a:r>
              <a:rPr lang="en-GB" sz="1600" b="1">
                <a:latin typeface="Trebuchet MS"/>
              </a:rPr>
              <a:t>connected network</a:t>
            </a:r>
            <a:r>
              <a:rPr lang="en-GB" sz="1600">
                <a:latin typeface="Trebuchet MS"/>
              </a:rPr>
              <a:t> of links and accessible, vibrant greenspaces throughout the community </a:t>
            </a:r>
            <a:r>
              <a:rPr lang="en-GB">
                <a:latin typeface="Trebuchet MS"/>
              </a:rPr>
              <a:t>f</a:t>
            </a:r>
            <a:r>
              <a:rPr lang="en-GB" sz="1600">
                <a:latin typeface="Trebuchet MS"/>
              </a:rPr>
              <a:t>orest  </a:t>
            </a:r>
            <a:endParaRPr lang="en-GB" sz="1600">
              <a:cs typeface="Calibri"/>
            </a:endParaRPr>
          </a:p>
        </p:txBody>
      </p:sp>
      <p:pic>
        <p:nvPicPr>
          <p:cNvPr id="10" name="Picture 9" descr="A green field with trees&#10;&#10;Description automatically generated">
            <a:extLst>
              <a:ext uri="{FF2B5EF4-FFF2-40B4-BE49-F238E27FC236}">
                <a16:creationId xmlns:a16="http://schemas.microsoft.com/office/drawing/2014/main" id="{00F127AD-EAB8-8746-BC77-0E50DEA533A9}"/>
              </a:ext>
            </a:extLst>
          </p:cNvPr>
          <p:cNvPicPr>
            <a:picLocks noChangeAspect="1"/>
          </p:cNvPicPr>
          <p:nvPr/>
        </p:nvPicPr>
        <p:blipFill>
          <a:blip r:embed="rId3"/>
          <a:stretch>
            <a:fillRect/>
          </a:stretch>
        </p:blipFill>
        <p:spPr>
          <a:xfrm>
            <a:off x="7885" y="5166197"/>
            <a:ext cx="12280803" cy="3735411"/>
          </a:xfrm>
          <a:prstGeom prst="rect">
            <a:avLst/>
          </a:prstGeom>
        </p:spPr>
      </p:pic>
      <p:sp>
        <p:nvSpPr>
          <p:cNvPr id="11" name="Text Placeholder 2">
            <a:extLst>
              <a:ext uri="{FF2B5EF4-FFF2-40B4-BE49-F238E27FC236}">
                <a16:creationId xmlns:a16="http://schemas.microsoft.com/office/drawing/2014/main" id="{67BAC278-E620-2C43-BA3B-5BF4D69566C0}"/>
              </a:ext>
            </a:extLst>
          </p:cNvPr>
          <p:cNvSpPr txBox="1">
            <a:spLocks/>
          </p:cNvSpPr>
          <p:nvPr/>
        </p:nvSpPr>
        <p:spPr>
          <a:xfrm>
            <a:off x="6312542" y="2204864"/>
            <a:ext cx="5184058" cy="2304256"/>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pPr>
            <a:r>
              <a:rPr lang="en-GB" sz="1600">
                <a:latin typeface="Trebuchet MS"/>
              </a:rPr>
              <a:t>To integrate </a:t>
            </a:r>
            <a:r>
              <a:rPr lang="en-GB" sz="1600" b="1">
                <a:latin typeface="Trebuchet MS"/>
              </a:rPr>
              <a:t>climate change adaptation</a:t>
            </a:r>
            <a:r>
              <a:rPr lang="en-GB" sz="1600">
                <a:latin typeface="Trebuchet MS"/>
              </a:rPr>
              <a:t> and mitigation responses into the developing community </a:t>
            </a:r>
            <a:r>
              <a:rPr lang="en-GB">
                <a:latin typeface="Trebuchet MS"/>
              </a:rPr>
              <a:t>f</a:t>
            </a:r>
            <a:r>
              <a:rPr lang="en-GB" sz="1600">
                <a:latin typeface="Trebuchet MS"/>
              </a:rPr>
              <a:t>orest</a:t>
            </a:r>
            <a:r>
              <a:rPr lang="en-GB">
                <a:latin typeface="Trebuchet MS"/>
              </a:rPr>
              <a:t>        </a:t>
            </a:r>
            <a:endParaRPr lang="en-GB">
              <a:cs typeface="Calibri"/>
            </a:endParaRPr>
          </a:p>
          <a:p>
            <a:pPr marL="285750" indent="-285750">
              <a:buFont typeface="Arial"/>
              <a:buChar char="•"/>
            </a:pPr>
            <a:r>
              <a:rPr lang="en-GB" sz="1600">
                <a:latin typeface="Trebuchet MS"/>
              </a:rPr>
              <a:t>To use the community </a:t>
            </a:r>
            <a:r>
              <a:rPr lang="en-GB">
                <a:latin typeface="Trebuchet MS"/>
              </a:rPr>
              <a:t>f</a:t>
            </a:r>
            <a:r>
              <a:rPr lang="en-GB" sz="1600">
                <a:latin typeface="Trebuchet MS"/>
              </a:rPr>
              <a:t>orest to improve </a:t>
            </a:r>
            <a:r>
              <a:rPr lang="en-GB" sz="1600" b="1">
                <a:latin typeface="Trebuchet MS"/>
              </a:rPr>
              <a:t>local health and </a:t>
            </a:r>
            <a:r>
              <a:rPr lang="en-GB" b="1">
                <a:latin typeface="Trebuchet MS"/>
              </a:rPr>
              <a:t>wellbeing</a:t>
            </a:r>
            <a:r>
              <a:rPr lang="en-GB" sz="1600">
                <a:latin typeface="Trebuchet MS"/>
              </a:rPr>
              <a:t>, volunteering, learning and employment  </a:t>
            </a:r>
            <a:endParaRPr lang="en-GB" sz="1600">
              <a:cs typeface="Calibri"/>
            </a:endParaRPr>
          </a:p>
          <a:p>
            <a:pPr marL="285750" indent="-285750">
              <a:buFont typeface="Arial"/>
              <a:buChar char="•"/>
            </a:pPr>
            <a:r>
              <a:rPr lang="en-GB" sz="1600">
                <a:latin typeface="Trebuchet MS"/>
              </a:rPr>
              <a:t>To enable effective </a:t>
            </a:r>
            <a:r>
              <a:rPr lang="en-GB" sz="1600" b="1">
                <a:latin typeface="Trebuchet MS"/>
              </a:rPr>
              <a:t>partnership </a:t>
            </a:r>
            <a:r>
              <a:rPr lang="en-GB" sz="1600">
                <a:latin typeface="Trebuchet MS"/>
              </a:rPr>
              <a:t>working from national to local level to maximise impact of available resources</a:t>
            </a:r>
            <a:endParaRPr lang="en-GB" sz="1600">
              <a:cs typeface="Calibri" panose="020F0502020204030204"/>
            </a:endParaRPr>
          </a:p>
        </p:txBody>
      </p:sp>
    </p:spTree>
    <p:extLst>
      <p:ext uri="{BB962C8B-B14F-4D97-AF65-F5344CB8AC3E}">
        <p14:creationId xmlns:p14="http://schemas.microsoft.com/office/powerpoint/2010/main" val="1238905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32C7667C-AA04-D448-AF4B-4FA143AFEDAA}"/>
              </a:ext>
            </a:extLst>
          </p:cNvPr>
          <p:cNvSpPr>
            <a:spLocks noGrp="1"/>
          </p:cNvSpPr>
          <p:nvPr>
            <p:ph type="body" sz="quarter" idx="15"/>
          </p:nvPr>
        </p:nvSpPr>
        <p:spPr>
          <a:xfrm>
            <a:off x="861916" y="692696"/>
            <a:ext cx="3844625" cy="1872208"/>
          </a:xfrm>
        </p:spPr>
        <p:txBody>
          <a:bodyPr/>
          <a:lstStyle/>
          <a:p>
            <a:r>
              <a:rPr lang="en-GB" sz="4400"/>
              <a:t>Thames</a:t>
            </a:r>
            <a:br>
              <a:rPr lang="en-GB" sz="4400"/>
            </a:br>
            <a:r>
              <a:rPr lang="en-GB" sz="4400"/>
              <a:t>Chase Case Studies</a:t>
            </a:r>
            <a:endParaRPr lang="en-US" sz="4400">
              <a:solidFill>
                <a:srgbClr val="30B0BF"/>
              </a:solidFill>
            </a:endParaRPr>
          </a:p>
        </p:txBody>
      </p:sp>
      <p:pic>
        <p:nvPicPr>
          <p:cNvPr id="6" name="Picture 5" descr="A map of a city&#10;&#10;Description automatically generated">
            <a:extLst>
              <a:ext uri="{FF2B5EF4-FFF2-40B4-BE49-F238E27FC236}">
                <a16:creationId xmlns:a16="http://schemas.microsoft.com/office/drawing/2014/main" id="{B5D1C3EB-835E-5C4F-B9E4-3A97C32CC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39816" y="1412776"/>
            <a:ext cx="6883484" cy="4870499"/>
          </a:xfrm>
          <a:prstGeom prst="rect">
            <a:avLst/>
          </a:prstGeom>
        </p:spPr>
      </p:pic>
      <p:sp>
        <p:nvSpPr>
          <p:cNvPr id="2" name="Rectangle 1">
            <a:extLst>
              <a:ext uri="{FF2B5EF4-FFF2-40B4-BE49-F238E27FC236}">
                <a16:creationId xmlns:a16="http://schemas.microsoft.com/office/drawing/2014/main" id="{D24763A5-0B1E-1B46-9371-2343DE2E137D}"/>
              </a:ext>
            </a:extLst>
          </p:cNvPr>
          <p:cNvSpPr/>
          <p:nvPr/>
        </p:nvSpPr>
        <p:spPr>
          <a:xfrm>
            <a:off x="5731880" y="2191475"/>
            <a:ext cx="1561676"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373A46-7C85-6C43-9EA7-622F935962D5}"/>
              </a:ext>
            </a:extLst>
          </p:cNvPr>
          <p:cNvSpPr/>
          <p:nvPr/>
        </p:nvSpPr>
        <p:spPr>
          <a:xfrm>
            <a:off x="7465578" y="1429409"/>
            <a:ext cx="2497780"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a:extLst>
              <a:ext uri="{FF2B5EF4-FFF2-40B4-BE49-F238E27FC236}">
                <a16:creationId xmlns:a16="http://schemas.microsoft.com/office/drawing/2014/main" id="{DB1BDB82-7685-D041-8BD3-094EC03F8874}"/>
              </a:ext>
            </a:extLst>
          </p:cNvPr>
          <p:cNvSpPr txBox="1">
            <a:spLocks/>
          </p:cNvSpPr>
          <p:nvPr/>
        </p:nvSpPr>
        <p:spPr>
          <a:xfrm>
            <a:off x="7515086" y="1412776"/>
            <a:ext cx="2497781" cy="331366"/>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Berwick Glades Extension</a:t>
            </a:r>
          </a:p>
        </p:txBody>
      </p:sp>
      <p:sp>
        <p:nvSpPr>
          <p:cNvPr id="10" name="Rectangle 9">
            <a:extLst>
              <a:ext uri="{FF2B5EF4-FFF2-40B4-BE49-F238E27FC236}">
                <a16:creationId xmlns:a16="http://schemas.microsoft.com/office/drawing/2014/main" id="{D3EC6326-5A2D-8D48-BC58-67EC1CE7AF69}"/>
              </a:ext>
            </a:extLst>
          </p:cNvPr>
          <p:cNvSpPr/>
          <p:nvPr/>
        </p:nvSpPr>
        <p:spPr>
          <a:xfrm>
            <a:off x="9267049" y="3440413"/>
            <a:ext cx="2435482"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038795F7-2138-9E46-8719-5776487F8688}"/>
              </a:ext>
            </a:extLst>
          </p:cNvPr>
          <p:cNvCxnSpPr>
            <a:cxnSpLocks/>
          </p:cNvCxnSpPr>
          <p:nvPr/>
        </p:nvCxnSpPr>
        <p:spPr>
          <a:xfrm>
            <a:off x="6600056" y="2348880"/>
            <a:ext cx="674359" cy="750339"/>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174C90A7-C106-8943-837E-988A709BB26F}"/>
              </a:ext>
            </a:extLst>
          </p:cNvPr>
          <p:cNvSpPr txBox="1">
            <a:spLocks/>
          </p:cNvSpPr>
          <p:nvPr/>
        </p:nvSpPr>
        <p:spPr>
          <a:xfrm>
            <a:off x="5781389" y="2178163"/>
            <a:ext cx="1728192" cy="33945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Berwick Glades</a:t>
            </a:r>
          </a:p>
        </p:txBody>
      </p:sp>
      <p:cxnSp>
        <p:nvCxnSpPr>
          <p:cNvPr id="14" name="Straight Arrow Connector 13">
            <a:extLst>
              <a:ext uri="{FF2B5EF4-FFF2-40B4-BE49-F238E27FC236}">
                <a16:creationId xmlns:a16="http://schemas.microsoft.com/office/drawing/2014/main" id="{D5515E74-2B2E-F046-9EE1-5C5AE21EE15B}"/>
              </a:ext>
            </a:extLst>
          </p:cNvPr>
          <p:cNvCxnSpPr>
            <a:cxnSpLocks/>
          </p:cNvCxnSpPr>
          <p:nvPr/>
        </p:nvCxnSpPr>
        <p:spPr>
          <a:xfrm flipH="1">
            <a:off x="8189470" y="1744142"/>
            <a:ext cx="394959" cy="1588706"/>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7CFEE21-5163-4D4E-867C-91DACE61CC75}"/>
              </a:ext>
            </a:extLst>
          </p:cNvPr>
          <p:cNvCxnSpPr>
            <a:cxnSpLocks/>
            <a:stCxn id="10" idx="1"/>
          </p:cNvCxnSpPr>
          <p:nvPr/>
        </p:nvCxnSpPr>
        <p:spPr>
          <a:xfrm flipH="1" flipV="1">
            <a:off x="8832305" y="3306574"/>
            <a:ext cx="434744" cy="291206"/>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22378BF-D0A8-4F4F-88DD-D0198A988898}"/>
              </a:ext>
            </a:extLst>
          </p:cNvPr>
          <p:cNvCxnSpPr>
            <a:cxnSpLocks/>
          </p:cNvCxnSpPr>
          <p:nvPr/>
        </p:nvCxnSpPr>
        <p:spPr>
          <a:xfrm flipH="1">
            <a:off x="9748952" y="2704400"/>
            <a:ext cx="700510" cy="30841"/>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BDA9C77-0BED-BF45-9A7C-1B4163C9B795}"/>
              </a:ext>
            </a:extLst>
          </p:cNvPr>
          <p:cNvCxnSpPr>
            <a:cxnSpLocks/>
          </p:cNvCxnSpPr>
          <p:nvPr/>
        </p:nvCxnSpPr>
        <p:spPr>
          <a:xfrm flipV="1">
            <a:off x="1664051" y="4002346"/>
            <a:ext cx="1" cy="9761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2">
            <a:extLst>
              <a:ext uri="{FF2B5EF4-FFF2-40B4-BE49-F238E27FC236}">
                <a16:creationId xmlns:a16="http://schemas.microsoft.com/office/drawing/2014/main" id="{6CBD0947-CC43-0F48-BB2A-E8ABD98AEFF9}"/>
              </a:ext>
            </a:extLst>
          </p:cNvPr>
          <p:cNvSpPr txBox="1">
            <a:spLocks/>
          </p:cNvSpPr>
          <p:nvPr/>
        </p:nvSpPr>
        <p:spPr>
          <a:xfrm>
            <a:off x="1520035" y="3570298"/>
            <a:ext cx="36004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N</a:t>
            </a:r>
          </a:p>
        </p:txBody>
      </p:sp>
      <p:sp>
        <p:nvSpPr>
          <p:cNvPr id="26" name="Text Placeholder 2">
            <a:extLst>
              <a:ext uri="{FF2B5EF4-FFF2-40B4-BE49-F238E27FC236}">
                <a16:creationId xmlns:a16="http://schemas.microsoft.com/office/drawing/2014/main" id="{969A9CCC-39FF-1E46-B2B3-627260C51B39}"/>
              </a:ext>
            </a:extLst>
          </p:cNvPr>
          <p:cNvSpPr txBox="1">
            <a:spLocks/>
          </p:cNvSpPr>
          <p:nvPr/>
        </p:nvSpPr>
        <p:spPr>
          <a:xfrm>
            <a:off x="1398865" y="5808995"/>
            <a:ext cx="72008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1 km</a:t>
            </a:r>
          </a:p>
        </p:txBody>
      </p:sp>
      <p:sp>
        <p:nvSpPr>
          <p:cNvPr id="3" name="Rectangle 2">
            <a:extLst>
              <a:ext uri="{FF2B5EF4-FFF2-40B4-BE49-F238E27FC236}">
                <a16:creationId xmlns:a16="http://schemas.microsoft.com/office/drawing/2014/main" id="{9977DF5B-9DB5-ED59-D819-2551CF894BEF}"/>
              </a:ext>
            </a:extLst>
          </p:cNvPr>
          <p:cNvSpPr/>
          <p:nvPr/>
        </p:nvSpPr>
        <p:spPr>
          <a:xfrm>
            <a:off x="10433528" y="2483859"/>
            <a:ext cx="1561676"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C43B44ED-2D96-0D4A-9FE2-0C4EDD6680B4}"/>
              </a:ext>
            </a:extLst>
          </p:cNvPr>
          <p:cNvCxnSpPr>
            <a:cxnSpLocks/>
          </p:cNvCxnSpPr>
          <p:nvPr/>
        </p:nvCxnSpPr>
        <p:spPr>
          <a:xfrm>
            <a:off x="972442" y="5729428"/>
            <a:ext cx="15729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3F6184FF-357E-8E49-90A6-839795D90D15}"/>
              </a:ext>
            </a:extLst>
          </p:cNvPr>
          <p:cNvSpPr txBox="1">
            <a:spLocks/>
          </p:cNvSpPr>
          <p:nvPr/>
        </p:nvSpPr>
        <p:spPr>
          <a:xfrm>
            <a:off x="10488488" y="2504871"/>
            <a:ext cx="1594103" cy="50530"/>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latin typeface="Trebuchet MS"/>
              </a:rPr>
              <a:t>Bonnetts Wood</a:t>
            </a:r>
          </a:p>
        </p:txBody>
      </p:sp>
      <p:sp>
        <p:nvSpPr>
          <p:cNvPr id="11" name="Text Placeholder 2">
            <a:extLst>
              <a:ext uri="{FF2B5EF4-FFF2-40B4-BE49-F238E27FC236}">
                <a16:creationId xmlns:a16="http://schemas.microsoft.com/office/drawing/2014/main" id="{E6E3D839-F3B9-06A0-97C3-95EB7CAB3C24}"/>
              </a:ext>
            </a:extLst>
          </p:cNvPr>
          <p:cNvSpPr txBox="1">
            <a:spLocks/>
          </p:cNvSpPr>
          <p:nvPr/>
        </p:nvSpPr>
        <p:spPr>
          <a:xfrm>
            <a:off x="9305827" y="3435543"/>
            <a:ext cx="2435482" cy="324472"/>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latin typeface="Trebuchet MS"/>
              </a:rPr>
              <a:t>Bonnetts Wood extension</a:t>
            </a:r>
            <a:endParaRPr lang="en-GB">
              <a:solidFill>
                <a:schemeClr val="bg1"/>
              </a:solidFill>
            </a:endParaRPr>
          </a:p>
        </p:txBody>
      </p:sp>
    </p:spTree>
    <p:extLst>
      <p:ext uri="{BB962C8B-B14F-4D97-AF65-F5344CB8AC3E}">
        <p14:creationId xmlns:p14="http://schemas.microsoft.com/office/powerpoint/2010/main" val="4275281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32C7667C-AA04-D448-AF4B-4FA143AFEDAA}"/>
              </a:ext>
            </a:extLst>
          </p:cNvPr>
          <p:cNvSpPr>
            <a:spLocks noGrp="1"/>
          </p:cNvSpPr>
          <p:nvPr>
            <p:ph type="body" sz="quarter" idx="15"/>
          </p:nvPr>
        </p:nvSpPr>
        <p:spPr>
          <a:xfrm>
            <a:off x="861916" y="692696"/>
            <a:ext cx="3844625" cy="1872208"/>
          </a:xfrm>
        </p:spPr>
        <p:txBody>
          <a:bodyPr/>
          <a:lstStyle/>
          <a:p>
            <a:r>
              <a:rPr lang="en-GB" sz="4400">
                <a:solidFill>
                  <a:srgbClr val="003D42"/>
                </a:solidFill>
              </a:rPr>
              <a:t>The story</a:t>
            </a:r>
            <a:br>
              <a:rPr lang="en-US" sz="4400">
                <a:solidFill>
                  <a:srgbClr val="003D42"/>
                </a:solidFill>
              </a:rPr>
            </a:br>
            <a:r>
              <a:rPr lang="en-US" sz="4400">
                <a:solidFill>
                  <a:srgbClr val="003D42"/>
                </a:solidFill>
              </a:rPr>
              <a:t>of Bonnetts</a:t>
            </a:r>
            <a:br>
              <a:rPr lang="en-US" sz="4400">
                <a:solidFill>
                  <a:srgbClr val="003D42"/>
                </a:solidFill>
              </a:rPr>
            </a:br>
            <a:r>
              <a:rPr lang="en-US" sz="4400">
                <a:solidFill>
                  <a:srgbClr val="003D42"/>
                </a:solidFill>
              </a:rPr>
              <a:t>Wood</a:t>
            </a:r>
            <a:endParaRPr lang="en-GB" sz="4400">
              <a:solidFill>
                <a:srgbClr val="003D42"/>
              </a:solidFill>
            </a:endParaRPr>
          </a:p>
        </p:txBody>
      </p:sp>
      <p:pic>
        <p:nvPicPr>
          <p:cNvPr id="6" name="Picture 5">
            <a:extLst>
              <a:ext uri="{FF2B5EF4-FFF2-40B4-BE49-F238E27FC236}">
                <a16:creationId xmlns:a16="http://schemas.microsoft.com/office/drawing/2014/main" id="{B5D1C3EB-835E-5C4F-B9E4-3A97C32CCF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41155" y="1412776"/>
            <a:ext cx="6880805" cy="4870499"/>
          </a:xfrm>
          <a:prstGeom prst="rect">
            <a:avLst/>
          </a:prstGeom>
        </p:spPr>
      </p:pic>
      <p:sp>
        <p:nvSpPr>
          <p:cNvPr id="5" name="Text Placeholder 2">
            <a:extLst>
              <a:ext uri="{FF2B5EF4-FFF2-40B4-BE49-F238E27FC236}">
                <a16:creationId xmlns:a16="http://schemas.microsoft.com/office/drawing/2014/main" id="{DB1BDB82-7685-D041-8BD3-094EC03F8874}"/>
              </a:ext>
            </a:extLst>
          </p:cNvPr>
          <p:cNvSpPr txBox="1">
            <a:spLocks/>
          </p:cNvSpPr>
          <p:nvPr/>
        </p:nvSpPr>
        <p:spPr>
          <a:xfrm>
            <a:off x="7515086" y="1412776"/>
            <a:ext cx="2497781" cy="331366"/>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Berwick Glades Extension</a:t>
            </a:r>
          </a:p>
        </p:txBody>
      </p:sp>
      <p:sp>
        <p:nvSpPr>
          <p:cNvPr id="10" name="Rectangle 9">
            <a:extLst>
              <a:ext uri="{FF2B5EF4-FFF2-40B4-BE49-F238E27FC236}">
                <a16:creationId xmlns:a16="http://schemas.microsoft.com/office/drawing/2014/main" id="{D3EC6326-5A2D-8D48-BC58-67EC1CE7AF69}"/>
              </a:ext>
            </a:extLst>
          </p:cNvPr>
          <p:cNvSpPr/>
          <p:nvPr/>
        </p:nvSpPr>
        <p:spPr>
          <a:xfrm>
            <a:off x="9963358" y="3440413"/>
            <a:ext cx="1561677" cy="936105"/>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3F6184FF-357E-8E49-90A6-839795D90D15}"/>
              </a:ext>
            </a:extLst>
          </p:cNvPr>
          <p:cNvSpPr txBox="1">
            <a:spLocks/>
          </p:cNvSpPr>
          <p:nvPr/>
        </p:nvSpPr>
        <p:spPr>
          <a:xfrm>
            <a:off x="10012867" y="3428999"/>
            <a:ext cx="1561677" cy="936105"/>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a:solidFill>
                  <a:schemeClr val="bg1"/>
                </a:solidFill>
              </a:rPr>
              <a:t>The extension, planted, in 2013, on a former landfill site. </a:t>
            </a:r>
          </a:p>
        </p:txBody>
      </p:sp>
      <p:cxnSp>
        <p:nvCxnSpPr>
          <p:cNvPr id="17" name="Straight Arrow Connector 16">
            <a:extLst>
              <a:ext uri="{FF2B5EF4-FFF2-40B4-BE49-F238E27FC236}">
                <a16:creationId xmlns:a16="http://schemas.microsoft.com/office/drawing/2014/main" id="{37CFEE21-5163-4D4E-867C-91DACE61CC75}"/>
              </a:ext>
            </a:extLst>
          </p:cNvPr>
          <p:cNvCxnSpPr>
            <a:cxnSpLocks/>
            <a:stCxn id="10" idx="1"/>
          </p:cNvCxnSpPr>
          <p:nvPr/>
        </p:nvCxnSpPr>
        <p:spPr>
          <a:xfrm flipH="1">
            <a:off x="7657722" y="3908466"/>
            <a:ext cx="2305636" cy="14313"/>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BDA9C77-0BED-BF45-9A7C-1B4163C9B795}"/>
              </a:ext>
            </a:extLst>
          </p:cNvPr>
          <p:cNvCxnSpPr>
            <a:cxnSpLocks/>
          </p:cNvCxnSpPr>
          <p:nvPr/>
        </p:nvCxnSpPr>
        <p:spPr>
          <a:xfrm flipV="1">
            <a:off x="1614283" y="4002346"/>
            <a:ext cx="1" cy="9761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2">
            <a:extLst>
              <a:ext uri="{FF2B5EF4-FFF2-40B4-BE49-F238E27FC236}">
                <a16:creationId xmlns:a16="http://schemas.microsoft.com/office/drawing/2014/main" id="{6CBD0947-CC43-0F48-BB2A-E8ABD98AEFF9}"/>
              </a:ext>
            </a:extLst>
          </p:cNvPr>
          <p:cNvSpPr txBox="1">
            <a:spLocks/>
          </p:cNvSpPr>
          <p:nvPr/>
        </p:nvSpPr>
        <p:spPr>
          <a:xfrm>
            <a:off x="1470267" y="3570298"/>
            <a:ext cx="36004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N</a:t>
            </a:r>
          </a:p>
        </p:txBody>
      </p:sp>
      <p:sp>
        <p:nvSpPr>
          <p:cNvPr id="26" name="Text Placeholder 2">
            <a:extLst>
              <a:ext uri="{FF2B5EF4-FFF2-40B4-BE49-F238E27FC236}">
                <a16:creationId xmlns:a16="http://schemas.microsoft.com/office/drawing/2014/main" id="{969A9CCC-39FF-1E46-B2B3-627260C51B39}"/>
              </a:ext>
            </a:extLst>
          </p:cNvPr>
          <p:cNvSpPr txBox="1">
            <a:spLocks/>
          </p:cNvSpPr>
          <p:nvPr/>
        </p:nvSpPr>
        <p:spPr>
          <a:xfrm>
            <a:off x="1349097" y="5808995"/>
            <a:ext cx="72008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1 km</a:t>
            </a:r>
          </a:p>
        </p:txBody>
      </p:sp>
      <p:cxnSp>
        <p:nvCxnSpPr>
          <p:cNvPr id="28" name="Straight Connector 27">
            <a:extLst>
              <a:ext uri="{FF2B5EF4-FFF2-40B4-BE49-F238E27FC236}">
                <a16:creationId xmlns:a16="http://schemas.microsoft.com/office/drawing/2014/main" id="{C43B44ED-2D96-0D4A-9FE2-0C4EDD6680B4}"/>
              </a:ext>
            </a:extLst>
          </p:cNvPr>
          <p:cNvCxnSpPr>
            <a:cxnSpLocks/>
          </p:cNvCxnSpPr>
          <p:nvPr/>
        </p:nvCxnSpPr>
        <p:spPr>
          <a:xfrm>
            <a:off x="922674" y="5729428"/>
            <a:ext cx="15729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8EBCD71-D3F4-B643-B214-79157191CB14}"/>
              </a:ext>
            </a:extLst>
          </p:cNvPr>
          <p:cNvSpPr/>
          <p:nvPr/>
        </p:nvSpPr>
        <p:spPr>
          <a:xfrm>
            <a:off x="7816622" y="1340767"/>
            <a:ext cx="1878144" cy="936105"/>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55606DA8-B311-014C-BBBF-555504897D4C}"/>
              </a:ext>
            </a:extLst>
          </p:cNvPr>
          <p:cNvSpPr txBox="1">
            <a:spLocks/>
          </p:cNvSpPr>
          <p:nvPr/>
        </p:nvSpPr>
        <p:spPr>
          <a:xfrm>
            <a:off x="7866132" y="1329353"/>
            <a:ext cx="1878144" cy="936105"/>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a:solidFill>
                  <a:schemeClr val="bg1"/>
                </a:solidFill>
              </a:rPr>
              <a:t>The original woodland, planted in 2003, on former agricultural land.</a:t>
            </a:r>
          </a:p>
        </p:txBody>
      </p:sp>
      <p:cxnSp>
        <p:nvCxnSpPr>
          <p:cNvPr id="27" name="Straight Arrow Connector 26">
            <a:extLst>
              <a:ext uri="{FF2B5EF4-FFF2-40B4-BE49-F238E27FC236}">
                <a16:creationId xmlns:a16="http://schemas.microsoft.com/office/drawing/2014/main" id="{25F293A8-C90F-F746-839D-5440510EE047}"/>
              </a:ext>
            </a:extLst>
          </p:cNvPr>
          <p:cNvCxnSpPr>
            <a:cxnSpLocks/>
          </p:cNvCxnSpPr>
          <p:nvPr/>
        </p:nvCxnSpPr>
        <p:spPr>
          <a:xfrm>
            <a:off x="8400256" y="2264009"/>
            <a:ext cx="0" cy="1123141"/>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green arrow pointing down&#10;&#10;Description automatically generated">
            <a:extLst>
              <a:ext uri="{FF2B5EF4-FFF2-40B4-BE49-F238E27FC236}">
                <a16:creationId xmlns:a16="http://schemas.microsoft.com/office/drawing/2014/main" id="{54E0D4FE-AFE0-7D49-8F7E-28F45A6938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07494" y="4797152"/>
            <a:ext cx="1060314" cy="1261104"/>
          </a:xfrm>
          <a:prstGeom prst="rect">
            <a:avLst/>
          </a:prstGeom>
        </p:spPr>
      </p:pic>
    </p:spTree>
    <p:extLst>
      <p:ext uri="{BB962C8B-B14F-4D97-AF65-F5344CB8AC3E}">
        <p14:creationId xmlns:p14="http://schemas.microsoft.com/office/powerpoint/2010/main" val="2245855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E2327-D463-2741-9CB2-DD0FF141083E}"/>
              </a:ext>
            </a:extLst>
          </p:cNvPr>
          <p:cNvSpPr>
            <a:spLocks noGrp="1"/>
          </p:cNvSpPr>
          <p:nvPr>
            <p:ph type="body" sz="quarter" idx="15"/>
          </p:nvPr>
        </p:nvSpPr>
        <p:spPr>
          <a:xfrm>
            <a:off x="859953" y="980728"/>
            <a:ext cx="3844625" cy="2187194"/>
          </a:xfrm>
        </p:spPr>
        <p:txBody>
          <a:bodyPr wrap="square" anchor="t">
            <a:normAutofit/>
          </a:bodyPr>
          <a:lstStyle/>
          <a:p>
            <a:r>
              <a:rPr lang="en-GB">
                <a:solidFill>
                  <a:srgbClr val="008847"/>
                </a:solidFill>
              </a:rPr>
              <a:t>The planting of Bonnetts Wood extension</a:t>
            </a:r>
            <a:endParaRPr lang="en-US">
              <a:solidFill>
                <a:srgbClr val="008847"/>
              </a:solidFill>
            </a:endParaRPr>
          </a:p>
        </p:txBody>
      </p:sp>
      <p:pic>
        <p:nvPicPr>
          <p:cNvPr id="9" name="Picture 8" descr="A screenshot of a screen with text&#10;&#10;Description automatically generated">
            <a:extLst>
              <a:ext uri="{FF2B5EF4-FFF2-40B4-BE49-F238E27FC236}">
                <a16:creationId xmlns:a16="http://schemas.microsoft.com/office/drawing/2014/main" id="{92784F17-406F-1C48-80D7-5085259583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468"/>
          <a:stretch/>
        </p:blipFill>
        <p:spPr>
          <a:xfrm>
            <a:off x="9192344" y="3031851"/>
            <a:ext cx="2140862" cy="3133968"/>
          </a:xfrm>
          <a:prstGeom prst="rect">
            <a:avLst/>
          </a:prstGeom>
          <a:noFill/>
        </p:spPr>
      </p:pic>
      <p:pic>
        <p:nvPicPr>
          <p:cNvPr id="7" name="Content Placeholder 5" descr="A map of a golf course&#10;&#10;Description automatically generated">
            <a:extLst>
              <a:ext uri="{FF2B5EF4-FFF2-40B4-BE49-F238E27FC236}">
                <a16:creationId xmlns:a16="http://schemas.microsoft.com/office/drawing/2014/main" id="{1F61F221-0693-A642-8BD5-F75536BFA2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65191" y="1097789"/>
            <a:ext cx="3143436" cy="5068061"/>
          </a:xfrm>
          <a:prstGeom prst="rect">
            <a:avLst/>
          </a:prstGeom>
          <a:noFill/>
        </p:spPr>
      </p:pic>
    </p:spTree>
    <p:extLst>
      <p:ext uri="{BB962C8B-B14F-4D97-AF65-F5344CB8AC3E}">
        <p14:creationId xmlns:p14="http://schemas.microsoft.com/office/powerpoint/2010/main" val="1384215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grass patch&#10;&#10;Description automatically generated">
            <a:extLst>
              <a:ext uri="{FF2B5EF4-FFF2-40B4-BE49-F238E27FC236}">
                <a16:creationId xmlns:a16="http://schemas.microsoft.com/office/drawing/2014/main" id="{98A79FE5-CB20-0140-822A-F76B0F4B92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58"/>
          <a:stretch/>
        </p:blipFill>
        <p:spPr>
          <a:xfrm>
            <a:off x="3431704" y="1653366"/>
            <a:ext cx="7334005" cy="4472352"/>
          </a:xfrm>
          <a:prstGeom prst="rect">
            <a:avLst/>
          </a:prstGeom>
        </p:spPr>
      </p:pic>
      <p:sp>
        <p:nvSpPr>
          <p:cNvPr id="2" name="Text Placeholder 1">
            <a:extLst>
              <a:ext uri="{FF2B5EF4-FFF2-40B4-BE49-F238E27FC236}">
                <a16:creationId xmlns:a16="http://schemas.microsoft.com/office/drawing/2014/main" id="{81DE2327-D463-2741-9CB2-DD0FF141083E}"/>
              </a:ext>
            </a:extLst>
          </p:cNvPr>
          <p:cNvSpPr>
            <a:spLocks noGrp="1"/>
          </p:cNvSpPr>
          <p:nvPr>
            <p:ph type="body" sz="quarter" idx="15"/>
          </p:nvPr>
        </p:nvSpPr>
        <p:spPr>
          <a:xfrm>
            <a:off x="859953" y="1097790"/>
            <a:ext cx="3844625" cy="2187194"/>
          </a:xfrm>
        </p:spPr>
        <p:txBody>
          <a:bodyPr wrap="square" anchor="t">
            <a:normAutofit/>
          </a:bodyPr>
          <a:lstStyle/>
          <a:p>
            <a:r>
              <a:rPr lang="en-GB">
                <a:solidFill>
                  <a:srgbClr val="EB5E5F"/>
                </a:solidFill>
              </a:rPr>
              <a:t>Understanding the conditions</a:t>
            </a:r>
            <a:endParaRPr lang="en-US">
              <a:solidFill>
                <a:srgbClr val="EB5E5F"/>
              </a:solidFill>
            </a:endParaRPr>
          </a:p>
        </p:txBody>
      </p:sp>
    </p:spTree>
    <p:extLst>
      <p:ext uri="{BB962C8B-B14F-4D97-AF65-F5344CB8AC3E}">
        <p14:creationId xmlns:p14="http://schemas.microsoft.com/office/powerpoint/2010/main" val="176587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E2327-D463-2741-9CB2-DD0FF141083E}"/>
              </a:ext>
            </a:extLst>
          </p:cNvPr>
          <p:cNvSpPr>
            <a:spLocks noGrp="1"/>
          </p:cNvSpPr>
          <p:nvPr>
            <p:ph type="body" sz="quarter" idx="15"/>
          </p:nvPr>
        </p:nvSpPr>
        <p:spPr>
          <a:xfrm>
            <a:off x="852689" y="548680"/>
            <a:ext cx="8195639" cy="448707"/>
          </a:xfrm>
        </p:spPr>
        <p:txBody>
          <a:bodyPr/>
          <a:lstStyle/>
          <a:p>
            <a:r>
              <a:rPr lang="en-GB" err="1">
                <a:solidFill>
                  <a:srgbClr val="30B0BF"/>
                </a:solidFill>
              </a:rPr>
              <a:t>Bonnetts</a:t>
            </a:r>
            <a:r>
              <a:rPr lang="en-GB">
                <a:solidFill>
                  <a:srgbClr val="30B0BF"/>
                </a:solidFill>
              </a:rPr>
              <a:t> Wood extension:</a:t>
            </a:r>
            <a:br>
              <a:rPr lang="en-GB">
                <a:solidFill>
                  <a:srgbClr val="30B0BF"/>
                </a:solidFill>
              </a:rPr>
            </a:br>
            <a:r>
              <a:rPr lang="en-GB">
                <a:solidFill>
                  <a:srgbClr val="30B0BF"/>
                </a:solidFill>
              </a:rPr>
              <a:t>before and after</a:t>
            </a:r>
            <a:endParaRPr lang="en-US">
              <a:solidFill>
                <a:srgbClr val="30B0BF"/>
              </a:solidFill>
            </a:endParaRPr>
          </a:p>
        </p:txBody>
      </p:sp>
      <p:pic>
        <p:nvPicPr>
          <p:cNvPr id="9" name="Content Placeholder 6">
            <a:extLst>
              <a:ext uri="{FF2B5EF4-FFF2-40B4-BE49-F238E27FC236}">
                <a16:creationId xmlns:a16="http://schemas.microsoft.com/office/drawing/2014/main" id="{9A225EC4-B2CB-E746-B958-1124FC5B0E5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2757" y="2564904"/>
            <a:ext cx="3364750" cy="3416487"/>
          </a:xfrm>
          <a:prstGeom prst="rect">
            <a:avLst/>
          </a:prstGeom>
        </p:spPr>
      </p:pic>
      <p:pic>
        <p:nvPicPr>
          <p:cNvPr id="10" name="Content Placeholder 4">
            <a:extLst>
              <a:ext uri="{FF2B5EF4-FFF2-40B4-BE49-F238E27FC236}">
                <a16:creationId xmlns:a16="http://schemas.microsoft.com/office/drawing/2014/main" id="{1AD172AC-D83B-C441-A04E-DF1EE7E7FB4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43870" y="2564904"/>
            <a:ext cx="4945853" cy="3416487"/>
          </a:xfrm>
          <a:prstGeom prst="rect">
            <a:avLst/>
          </a:prstGeom>
        </p:spPr>
      </p:pic>
      <p:sp>
        <p:nvSpPr>
          <p:cNvPr id="11" name="Text Placeholder 2">
            <a:extLst>
              <a:ext uri="{FF2B5EF4-FFF2-40B4-BE49-F238E27FC236}">
                <a16:creationId xmlns:a16="http://schemas.microsoft.com/office/drawing/2014/main" id="{B685F7A1-D338-2A41-BFFD-C41546F6CBF7}"/>
              </a:ext>
            </a:extLst>
          </p:cNvPr>
          <p:cNvSpPr txBox="1">
            <a:spLocks/>
          </p:cNvSpPr>
          <p:nvPr/>
        </p:nvSpPr>
        <p:spPr>
          <a:xfrm>
            <a:off x="837949" y="1961589"/>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a:t>During reclamation</a:t>
            </a:r>
          </a:p>
        </p:txBody>
      </p:sp>
      <p:sp>
        <p:nvSpPr>
          <p:cNvPr id="12" name="Text Placeholder 2">
            <a:extLst>
              <a:ext uri="{FF2B5EF4-FFF2-40B4-BE49-F238E27FC236}">
                <a16:creationId xmlns:a16="http://schemas.microsoft.com/office/drawing/2014/main" id="{5D1218B5-844B-B540-93BC-1311C8821851}"/>
              </a:ext>
            </a:extLst>
          </p:cNvPr>
          <p:cNvSpPr txBox="1">
            <a:spLocks/>
          </p:cNvSpPr>
          <p:nvPr/>
        </p:nvSpPr>
        <p:spPr>
          <a:xfrm>
            <a:off x="4912993" y="1961589"/>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a:t>Planted with trees</a:t>
            </a:r>
          </a:p>
        </p:txBody>
      </p:sp>
    </p:spTree>
    <p:extLst>
      <p:ext uri="{BB962C8B-B14F-4D97-AF65-F5344CB8AC3E}">
        <p14:creationId xmlns:p14="http://schemas.microsoft.com/office/powerpoint/2010/main" val="3375973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861916" y="692696"/>
            <a:ext cx="4946052" cy="1872208"/>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err="1">
                <a:solidFill>
                  <a:srgbClr val="003D42"/>
                </a:solidFill>
              </a:rPr>
              <a:t>Bonnetts</a:t>
            </a:r>
            <a:r>
              <a:rPr lang="en-GB" sz="4400">
                <a:solidFill>
                  <a:srgbClr val="003D42"/>
                </a:solidFill>
              </a:rPr>
              <a:t> </a:t>
            </a:r>
            <a:br>
              <a:rPr lang="en-GB" sz="4400">
                <a:solidFill>
                  <a:srgbClr val="003D42"/>
                </a:solidFill>
              </a:rPr>
            </a:br>
            <a:r>
              <a:rPr lang="en-GB" sz="4400">
                <a:solidFill>
                  <a:srgbClr val="003D42"/>
                </a:solidFill>
              </a:rPr>
              <a:t>Wood: </a:t>
            </a:r>
            <a:br>
              <a:rPr lang="en-GB" sz="4400">
                <a:solidFill>
                  <a:srgbClr val="003D42"/>
                </a:solidFill>
              </a:rPr>
            </a:br>
            <a:r>
              <a:rPr lang="en-GB" sz="4400">
                <a:solidFill>
                  <a:srgbClr val="003D42"/>
                </a:solidFill>
              </a:rPr>
              <a:t>community </a:t>
            </a:r>
            <a:br>
              <a:rPr lang="en-GB" sz="4400">
                <a:solidFill>
                  <a:srgbClr val="003D42"/>
                </a:solidFill>
              </a:rPr>
            </a:br>
            <a:r>
              <a:rPr lang="en-GB" sz="4400">
                <a:solidFill>
                  <a:srgbClr val="003D42"/>
                </a:solidFill>
              </a:rPr>
              <a:t>forest</a:t>
            </a:r>
          </a:p>
        </p:txBody>
      </p:sp>
      <p:pic>
        <p:nvPicPr>
          <p:cNvPr id="8" name="Picture Placeholder 9">
            <a:extLst>
              <a:ext uri="{FF2B5EF4-FFF2-40B4-BE49-F238E27FC236}">
                <a16:creationId xmlns:a16="http://schemas.microsoft.com/office/drawing/2014/main" id="{4264C83C-1C3F-074C-844F-6EFD7F6319EF}"/>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p:blipFill>
        <p:spPr>
          <a:xfrm>
            <a:off x="5015880" y="1471283"/>
            <a:ext cx="6336333" cy="4654173"/>
          </a:xfrm>
        </p:spPr>
      </p:pic>
    </p:spTree>
    <p:extLst>
      <p:ext uri="{BB962C8B-B14F-4D97-AF65-F5344CB8AC3E}">
        <p14:creationId xmlns:p14="http://schemas.microsoft.com/office/powerpoint/2010/main" val="3490358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32C7667C-AA04-D448-AF4B-4FA143AFEDAA}"/>
              </a:ext>
            </a:extLst>
          </p:cNvPr>
          <p:cNvSpPr>
            <a:spLocks noGrp="1"/>
          </p:cNvSpPr>
          <p:nvPr>
            <p:ph type="body" sz="quarter" idx="15"/>
          </p:nvPr>
        </p:nvSpPr>
        <p:spPr>
          <a:xfrm>
            <a:off x="861916" y="692696"/>
            <a:ext cx="3844625" cy="1872208"/>
          </a:xfrm>
        </p:spPr>
        <p:txBody>
          <a:bodyPr/>
          <a:lstStyle/>
          <a:p>
            <a:r>
              <a:rPr lang="en-GB" sz="4400">
                <a:solidFill>
                  <a:srgbClr val="EB5E5F"/>
                </a:solidFill>
              </a:rPr>
              <a:t>The story</a:t>
            </a:r>
            <a:br>
              <a:rPr lang="en-GB" sz="4400">
                <a:solidFill>
                  <a:srgbClr val="EB5E5F"/>
                </a:solidFill>
              </a:rPr>
            </a:br>
            <a:r>
              <a:rPr lang="en-GB" sz="4400">
                <a:solidFill>
                  <a:srgbClr val="EB5E5F"/>
                </a:solidFill>
              </a:rPr>
              <a:t>of Berwick</a:t>
            </a:r>
            <a:br>
              <a:rPr lang="en-GB" sz="4400">
                <a:solidFill>
                  <a:srgbClr val="EB5E5F"/>
                </a:solidFill>
              </a:rPr>
            </a:br>
            <a:r>
              <a:rPr lang="en-GB" sz="4400">
                <a:solidFill>
                  <a:srgbClr val="EB5E5F"/>
                </a:solidFill>
              </a:rPr>
              <a:t>Glades</a:t>
            </a:r>
            <a:endParaRPr lang="en-US" sz="4400">
              <a:solidFill>
                <a:srgbClr val="EB5E5F"/>
              </a:solidFill>
            </a:endParaRPr>
          </a:p>
        </p:txBody>
      </p:sp>
      <p:pic>
        <p:nvPicPr>
          <p:cNvPr id="6" name="Picture 5">
            <a:extLst>
              <a:ext uri="{FF2B5EF4-FFF2-40B4-BE49-F238E27FC236}">
                <a16:creationId xmlns:a16="http://schemas.microsoft.com/office/drawing/2014/main" id="{B5D1C3EB-835E-5C4F-B9E4-3A97C32CCF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41155" y="1412776"/>
            <a:ext cx="6880805" cy="4870499"/>
          </a:xfrm>
          <a:prstGeom prst="rect">
            <a:avLst/>
          </a:prstGeom>
        </p:spPr>
      </p:pic>
      <p:sp>
        <p:nvSpPr>
          <p:cNvPr id="2" name="Rectangle 1">
            <a:extLst>
              <a:ext uri="{FF2B5EF4-FFF2-40B4-BE49-F238E27FC236}">
                <a16:creationId xmlns:a16="http://schemas.microsoft.com/office/drawing/2014/main" id="{D24763A5-0B1E-1B46-9371-2343DE2E137D}"/>
              </a:ext>
            </a:extLst>
          </p:cNvPr>
          <p:cNvSpPr/>
          <p:nvPr/>
        </p:nvSpPr>
        <p:spPr>
          <a:xfrm>
            <a:off x="5731880" y="2191475"/>
            <a:ext cx="1561676"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038795F7-2138-9E46-8719-5776487F8688}"/>
              </a:ext>
            </a:extLst>
          </p:cNvPr>
          <p:cNvCxnSpPr>
            <a:cxnSpLocks/>
          </p:cNvCxnSpPr>
          <p:nvPr/>
        </p:nvCxnSpPr>
        <p:spPr>
          <a:xfrm>
            <a:off x="6600056" y="2348880"/>
            <a:ext cx="909525" cy="1080120"/>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174C90A7-C106-8943-837E-988A709BB26F}"/>
              </a:ext>
            </a:extLst>
          </p:cNvPr>
          <p:cNvSpPr txBox="1">
            <a:spLocks/>
          </p:cNvSpPr>
          <p:nvPr/>
        </p:nvSpPr>
        <p:spPr>
          <a:xfrm>
            <a:off x="5781389" y="2178163"/>
            <a:ext cx="1728192" cy="33945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Berwick Glades</a:t>
            </a:r>
          </a:p>
        </p:txBody>
      </p:sp>
      <p:cxnSp>
        <p:nvCxnSpPr>
          <p:cNvPr id="23" name="Straight Arrow Connector 22">
            <a:extLst>
              <a:ext uri="{FF2B5EF4-FFF2-40B4-BE49-F238E27FC236}">
                <a16:creationId xmlns:a16="http://schemas.microsoft.com/office/drawing/2014/main" id="{ABDA9C77-0BED-BF45-9A7C-1B4163C9B795}"/>
              </a:ext>
            </a:extLst>
          </p:cNvPr>
          <p:cNvCxnSpPr>
            <a:cxnSpLocks/>
          </p:cNvCxnSpPr>
          <p:nvPr/>
        </p:nvCxnSpPr>
        <p:spPr>
          <a:xfrm flipV="1">
            <a:off x="1664051" y="4002346"/>
            <a:ext cx="1" cy="9761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2">
            <a:extLst>
              <a:ext uri="{FF2B5EF4-FFF2-40B4-BE49-F238E27FC236}">
                <a16:creationId xmlns:a16="http://schemas.microsoft.com/office/drawing/2014/main" id="{6CBD0947-CC43-0F48-BB2A-E8ABD98AEFF9}"/>
              </a:ext>
            </a:extLst>
          </p:cNvPr>
          <p:cNvSpPr txBox="1">
            <a:spLocks/>
          </p:cNvSpPr>
          <p:nvPr/>
        </p:nvSpPr>
        <p:spPr>
          <a:xfrm>
            <a:off x="1520035" y="3570298"/>
            <a:ext cx="36004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N</a:t>
            </a:r>
          </a:p>
        </p:txBody>
      </p:sp>
      <p:sp>
        <p:nvSpPr>
          <p:cNvPr id="26" name="Text Placeholder 2">
            <a:extLst>
              <a:ext uri="{FF2B5EF4-FFF2-40B4-BE49-F238E27FC236}">
                <a16:creationId xmlns:a16="http://schemas.microsoft.com/office/drawing/2014/main" id="{969A9CCC-39FF-1E46-B2B3-627260C51B39}"/>
              </a:ext>
            </a:extLst>
          </p:cNvPr>
          <p:cNvSpPr txBox="1">
            <a:spLocks/>
          </p:cNvSpPr>
          <p:nvPr/>
        </p:nvSpPr>
        <p:spPr>
          <a:xfrm>
            <a:off x="1398865" y="5808995"/>
            <a:ext cx="72008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1 km</a:t>
            </a:r>
          </a:p>
        </p:txBody>
      </p:sp>
      <p:cxnSp>
        <p:nvCxnSpPr>
          <p:cNvPr id="28" name="Straight Connector 27">
            <a:extLst>
              <a:ext uri="{FF2B5EF4-FFF2-40B4-BE49-F238E27FC236}">
                <a16:creationId xmlns:a16="http://schemas.microsoft.com/office/drawing/2014/main" id="{C43B44ED-2D96-0D4A-9FE2-0C4EDD6680B4}"/>
              </a:ext>
            </a:extLst>
          </p:cNvPr>
          <p:cNvCxnSpPr>
            <a:cxnSpLocks/>
          </p:cNvCxnSpPr>
          <p:nvPr/>
        </p:nvCxnSpPr>
        <p:spPr>
          <a:xfrm>
            <a:off x="972442" y="5729428"/>
            <a:ext cx="15729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585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B685F7A1-D338-2A41-BFFD-C41546F6CBF7}"/>
              </a:ext>
            </a:extLst>
          </p:cNvPr>
          <p:cNvSpPr txBox="1">
            <a:spLocks/>
          </p:cNvSpPr>
          <p:nvPr/>
        </p:nvSpPr>
        <p:spPr>
          <a:xfrm>
            <a:off x="837949" y="1961589"/>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a:t>During planting</a:t>
            </a:r>
          </a:p>
        </p:txBody>
      </p:sp>
      <p:sp>
        <p:nvSpPr>
          <p:cNvPr id="12" name="Text Placeholder 2">
            <a:extLst>
              <a:ext uri="{FF2B5EF4-FFF2-40B4-BE49-F238E27FC236}">
                <a16:creationId xmlns:a16="http://schemas.microsoft.com/office/drawing/2014/main" id="{5D1218B5-844B-B540-93BC-1311C8821851}"/>
              </a:ext>
            </a:extLst>
          </p:cNvPr>
          <p:cNvSpPr txBox="1">
            <a:spLocks/>
          </p:cNvSpPr>
          <p:nvPr/>
        </p:nvSpPr>
        <p:spPr>
          <a:xfrm>
            <a:off x="6312024" y="1961589"/>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a:t>Growing forest</a:t>
            </a:r>
          </a:p>
        </p:txBody>
      </p:sp>
      <p:pic>
        <p:nvPicPr>
          <p:cNvPr id="13" name="Content Placeholder 10">
            <a:extLst>
              <a:ext uri="{FF2B5EF4-FFF2-40B4-BE49-F238E27FC236}">
                <a16:creationId xmlns:a16="http://schemas.microsoft.com/office/drawing/2014/main" id="{16201766-06E1-1249-A12F-F7208C1F45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49538" y="2560338"/>
            <a:ext cx="4761880" cy="3448800"/>
          </a:xfrm>
          <a:prstGeom prst="rect">
            <a:avLst/>
          </a:prstGeom>
          <a:ln>
            <a:noFill/>
          </a:ln>
        </p:spPr>
      </p:pic>
      <p:pic>
        <p:nvPicPr>
          <p:cNvPr id="14" name="Content Placeholder 4">
            <a:extLst>
              <a:ext uri="{FF2B5EF4-FFF2-40B4-BE49-F238E27FC236}">
                <a16:creationId xmlns:a16="http://schemas.microsoft.com/office/drawing/2014/main" id="{49C5B4CE-0F00-3F4C-B28F-0ED2F1ECE5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7949" y="2564904"/>
            <a:ext cx="4753271" cy="3438000"/>
          </a:xfrm>
          <a:prstGeom prst="rect">
            <a:avLst/>
          </a:prstGeom>
          <a:ln>
            <a:noFill/>
          </a:ln>
        </p:spPr>
      </p:pic>
      <p:sp>
        <p:nvSpPr>
          <p:cNvPr id="7" name="Text Placeholder 1">
            <a:extLst>
              <a:ext uri="{FF2B5EF4-FFF2-40B4-BE49-F238E27FC236}">
                <a16:creationId xmlns:a16="http://schemas.microsoft.com/office/drawing/2014/main" id="{828D972D-B0B1-6241-8F9F-7F60D49DDE9B}"/>
              </a:ext>
            </a:extLst>
          </p:cNvPr>
          <p:cNvSpPr txBox="1">
            <a:spLocks/>
          </p:cNvSpPr>
          <p:nvPr/>
        </p:nvSpPr>
        <p:spPr>
          <a:xfrm>
            <a:off x="852689" y="692696"/>
            <a:ext cx="9491783" cy="448707"/>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3200" b="1" i="0" kern="1200" smtClean="0">
                <a:solidFill>
                  <a:schemeClr val="tx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a:solidFill>
                  <a:srgbClr val="009649"/>
                </a:solidFill>
              </a:rPr>
              <a:t>Berwick Glades: before and after</a:t>
            </a:r>
          </a:p>
        </p:txBody>
      </p:sp>
    </p:spTree>
    <p:extLst>
      <p:ext uri="{BB962C8B-B14F-4D97-AF65-F5344CB8AC3E}">
        <p14:creationId xmlns:p14="http://schemas.microsoft.com/office/powerpoint/2010/main" val="1449681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E2327-D463-2741-9CB2-DD0FF141083E}"/>
              </a:ext>
            </a:extLst>
          </p:cNvPr>
          <p:cNvSpPr>
            <a:spLocks noGrp="1"/>
          </p:cNvSpPr>
          <p:nvPr>
            <p:ph type="body" sz="quarter" idx="15"/>
          </p:nvPr>
        </p:nvSpPr>
        <p:spPr>
          <a:xfrm>
            <a:off x="852689" y="692696"/>
            <a:ext cx="9491783" cy="448707"/>
          </a:xfrm>
        </p:spPr>
        <p:txBody>
          <a:bodyPr/>
          <a:lstStyle/>
          <a:p>
            <a:r>
              <a:rPr lang="en-GB" sz="4400">
                <a:solidFill>
                  <a:srgbClr val="30B0BF"/>
                </a:solidFill>
              </a:rPr>
              <a:t>Berwick Glades: community forest</a:t>
            </a:r>
            <a:endParaRPr lang="en-US" sz="4400">
              <a:solidFill>
                <a:srgbClr val="30B0BF"/>
              </a:solidFill>
            </a:endParaRPr>
          </a:p>
        </p:txBody>
      </p:sp>
      <p:pic>
        <p:nvPicPr>
          <p:cNvPr id="10" name="Picture 2">
            <a:extLst>
              <a:ext uri="{FF2B5EF4-FFF2-40B4-BE49-F238E27FC236}">
                <a16:creationId xmlns:a16="http://schemas.microsoft.com/office/drawing/2014/main" id="{2FDA98A5-C698-1049-B577-6D758C3AC9E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200" y="2276873"/>
            <a:ext cx="4972050" cy="31075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BEBDCC73-F5F2-6046-8043-A08C6A7FCE8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15075" y="2276872"/>
            <a:ext cx="4972050" cy="310753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405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32C7667C-AA04-D448-AF4B-4FA143AFEDAA}"/>
              </a:ext>
            </a:extLst>
          </p:cNvPr>
          <p:cNvSpPr>
            <a:spLocks noGrp="1"/>
          </p:cNvSpPr>
          <p:nvPr>
            <p:ph type="body" sz="quarter" idx="15"/>
          </p:nvPr>
        </p:nvSpPr>
        <p:spPr>
          <a:xfrm>
            <a:off x="861916" y="692696"/>
            <a:ext cx="3844625" cy="1872208"/>
          </a:xfrm>
        </p:spPr>
        <p:txBody>
          <a:bodyPr/>
          <a:lstStyle/>
          <a:p>
            <a:r>
              <a:rPr lang="en-GB" sz="4400">
                <a:solidFill>
                  <a:srgbClr val="EB5E5F"/>
                </a:solidFill>
              </a:rPr>
              <a:t>The story</a:t>
            </a:r>
            <a:br>
              <a:rPr lang="en-GB" sz="4400">
                <a:solidFill>
                  <a:srgbClr val="EB5E5F"/>
                </a:solidFill>
              </a:rPr>
            </a:br>
            <a:r>
              <a:rPr lang="en-GB" sz="4400">
                <a:solidFill>
                  <a:srgbClr val="EB5E5F"/>
                </a:solidFill>
              </a:rPr>
              <a:t>of Berwick</a:t>
            </a:r>
            <a:br>
              <a:rPr lang="en-GB" sz="4400">
                <a:solidFill>
                  <a:srgbClr val="EB5E5F"/>
                </a:solidFill>
              </a:rPr>
            </a:br>
            <a:r>
              <a:rPr lang="en-GB" sz="4400">
                <a:solidFill>
                  <a:srgbClr val="EB5E5F"/>
                </a:solidFill>
              </a:rPr>
              <a:t>Glades</a:t>
            </a:r>
            <a:br>
              <a:rPr lang="en-GB" sz="4400">
                <a:solidFill>
                  <a:srgbClr val="EB5E5F"/>
                </a:solidFill>
              </a:rPr>
            </a:br>
            <a:r>
              <a:rPr lang="en-GB" sz="4400">
                <a:solidFill>
                  <a:srgbClr val="EB5E5F"/>
                </a:solidFill>
              </a:rPr>
              <a:t>extension</a:t>
            </a:r>
            <a:endParaRPr lang="en-US" sz="4400">
              <a:solidFill>
                <a:srgbClr val="EB5E5F"/>
              </a:solidFill>
            </a:endParaRPr>
          </a:p>
        </p:txBody>
      </p:sp>
      <p:pic>
        <p:nvPicPr>
          <p:cNvPr id="6" name="Picture 5">
            <a:extLst>
              <a:ext uri="{FF2B5EF4-FFF2-40B4-BE49-F238E27FC236}">
                <a16:creationId xmlns:a16="http://schemas.microsoft.com/office/drawing/2014/main" id="{B5D1C3EB-835E-5C4F-B9E4-3A97C32CCF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41155" y="1412776"/>
            <a:ext cx="6880805" cy="4870499"/>
          </a:xfrm>
          <a:prstGeom prst="rect">
            <a:avLst/>
          </a:prstGeom>
        </p:spPr>
      </p:pic>
      <p:sp>
        <p:nvSpPr>
          <p:cNvPr id="2" name="Rectangle 1">
            <a:extLst>
              <a:ext uri="{FF2B5EF4-FFF2-40B4-BE49-F238E27FC236}">
                <a16:creationId xmlns:a16="http://schemas.microsoft.com/office/drawing/2014/main" id="{D24763A5-0B1E-1B46-9371-2343DE2E137D}"/>
              </a:ext>
            </a:extLst>
          </p:cNvPr>
          <p:cNvSpPr/>
          <p:nvPr/>
        </p:nvSpPr>
        <p:spPr>
          <a:xfrm>
            <a:off x="5731880" y="2191475"/>
            <a:ext cx="2452352"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038795F7-2138-9E46-8719-5776487F8688}"/>
              </a:ext>
            </a:extLst>
          </p:cNvPr>
          <p:cNvCxnSpPr>
            <a:cxnSpLocks/>
          </p:cNvCxnSpPr>
          <p:nvPr/>
        </p:nvCxnSpPr>
        <p:spPr>
          <a:xfrm>
            <a:off x="6600056" y="2348880"/>
            <a:ext cx="1768348" cy="1152128"/>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174C90A7-C106-8943-837E-988A709BB26F}"/>
              </a:ext>
            </a:extLst>
          </p:cNvPr>
          <p:cNvSpPr txBox="1">
            <a:spLocks/>
          </p:cNvSpPr>
          <p:nvPr/>
        </p:nvSpPr>
        <p:spPr>
          <a:xfrm>
            <a:off x="5756380" y="2178163"/>
            <a:ext cx="3482963" cy="33945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Berwick Glades Extension</a:t>
            </a:r>
          </a:p>
        </p:txBody>
      </p:sp>
      <p:cxnSp>
        <p:nvCxnSpPr>
          <p:cNvPr id="23" name="Straight Arrow Connector 22">
            <a:extLst>
              <a:ext uri="{FF2B5EF4-FFF2-40B4-BE49-F238E27FC236}">
                <a16:creationId xmlns:a16="http://schemas.microsoft.com/office/drawing/2014/main" id="{ABDA9C77-0BED-BF45-9A7C-1B4163C9B795}"/>
              </a:ext>
            </a:extLst>
          </p:cNvPr>
          <p:cNvCxnSpPr>
            <a:cxnSpLocks/>
          </p:cNvCxnSpPr>
          <p:nvPr/>
        </p:nvCxnSpPr>
        <p:spPr>
          <a:xfrm flipV="1">
            <a:off x="3636011" y="5013176"/>
            <a:ext cx="1" cy="9761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2">
            <a:extLst>
              <a:ext uri="{FF2B5EF4-FFF2-40B4-BE49-F238E27FC236}">
                <a16:creationId xmlns:a16="http://schemas.microsoft.com/office/drawing/2014/main" id="{6CBD0947-CC43-0F48-BB2A-E8ABD98AEFF9}"/>
              </a:ext>
            </a:extLst>
          </p:cNvPr>
          <p:cNvSpPr txBox="1">
            <a:spLocks/>
          </p:cNvSpPr>
          <p:nvPr/>
        </p:nvSpPr>
        <p:spPr>
          <a:xfrm>
            <a:off x="3491995" y="4581128"/>
            <a:ext cx="36004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N</a:t>
            </a:r>
          </a:p>
        </p:txBody>
      </p:sp>
      <p:sp>
        <p:nvSpPr>
          <p:cNvPr id="26" name="Text Placeholder 2">
            <a:extLst>
              <a:ext uri="{FF2B5EF4-FFF2-40B4-BE49-F238E27FC236}">
                <a16:creationId xmlns:a16="http://schemas.microsoft.com/office/drawing/2014/main" id="{969A9CCC-39FF-1E46-B2B3-627260C51B39}"/>
              </a:ext>
            </a:extLst>
          </p:cNvPr>
          <p:cNvSpPr txBox="1">
            <a:spLocks/>
          </p:cNvSpPr>
          <p:nvPr/>
        </p:nvSpPr>
        <p:spPr>
          <a:xfrm>
            <a:off x="1398865" y="5808995"/>
            <a:ext cx="720080" cy="352481"/>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a:t>1 km</a:t>
            </a:r>
          </a:p>
        </p:txBody>
      </p:sp>
      <p:cxnSp>
        <p:nvCxnSpPr>
          <p:cNvPr id="28" name="Straight Connector 27">
            <a:extLst>
              <a:ext uri="{FF2B5EF4-FFF2-40B4-BE49-F238E27FC236}">
                <a16:creationId xmlns:a16="http://schemas.microsoft.com/office/drawing/2014/main" id="{C43B44ED-2D96-0D4A-9FE2-0C4EDD6680B4}"/>
              </a:ext>
            </a:extLst>
          </p:cNvPr>
          <p:cNvCxnSpPr>
            <a:cxnSpLocks/>
          </p:cNvCxnSpPr>
          <p:nvPr/>
        </p:nvCxnSpPr>
        <p:spPr>
          <a:xfrm>
            <a:off x="972442" y="5676876"/>
            <a:ext cx="15729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2788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861916" y="692696"/>
            <a:ext cx="7970388" cy="1584176"/>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a:solidFill>
                  <a:srgbClr val="003D42"/>
                </a:solidFill>
              </a:rPr>
              <a:t>The planting of Berwick</a:t>
            </a:r>
            <a:br>
              <a:rPr lang="en-GB" sz="4400">
                <a:solidFill>
                  <a:srgbClr val="003D42"/>
                </a:solidFill>
              </a:rPr>
            </a:br>
            <a:r>
              <a:rPr lang="en-GB" sz="4400">
                <a:solidFill>
                  <a:srgbClr val="003D42"/>
                </a:solidFill>
              </a:rPr>
              <a:t>Glades extension</a:t>
            </a:r>
          </a:p>
        </p:txBody>
      </p:sp>
      <p:pic>
        <p:nvPicPr>
          <p:cNvPr id="6" name="Picture 1">
            <a:extLst>
              <a:ext uri="{FF2B5EF4-FFF2-40B4-BE49-F238E27FC236}">
                <a16:creationId xmlns:a16="http://schemas.microsoft.com/office/drawing/2014/main" id="{A04917C1-508D-074A-BCEA-2B2E64F8E56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1424" y="2656308"/>
            <a:ext cx="6729960" cy="33649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
            <a:extLst>
              <a:ext uri="{FF2B5EF4-FFF2-40B4-BE49-F238E27FC236}">
                <a16:creationId xmlns:a16="http://schemas.microsoft.com/office/drawing/2014/main" id="{26D12A8D-D977-5749-AFC8-B727A507B3F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184232" y="2656308"/>
            <a:ext cx="2470688" cy="183727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872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DE2327-D463-2741-9CB2-DD0FF141083E}"/>
              </a:ext>
            </a:extLst>
          </p:cNvPr>
          <p:cNvSpPr>
            <a:spLocks noGrp="1"/>
          </p:cNvSpPr>
          <p:nvPr>
            <p:ph type="body" sz="quarter" idx="15"/>
          </p:nvPr>
        </p:nvSpPr>
        <p:spPr>
          <a:xfrm>
            <a:off x="852689" y="548680"/>
            <a:ext cx="8195639" cy="448707"/>
          </a:xfrm>
        </p:spPr>
        <p:txBody>
          <a:bodyPr/>
          <a:lstStyle/>
          <a:p>
            <a:r>
              <a:rPr lang="en-GB">
                <a:solidFill>
                  <a:srgbClr val="058847"/>
                </a:solidFill>
              </a:rPr>
              <a:t>Berwick Glades extension:</a:t>
            </a:r>
            <a:br>
              <a:rPr lang="en-GB">
                <a:solidFill>
                  <a:srgbClr val="058847"/>
                </a:solidFill>
              </a:rPr>
            </a:br>
            <a:r>
              <a:rPr lang="en-GB">
                <a:solidFill>
                  <a:srgbClr val="058847"/>
                </a:solidFill>
              </a:rPr>
              <a:t>before and after</a:t>
            </a:r>
            <a:endParaRPr lang="en-US">
              <a:solidFill>
                <a:srgbClr val="058847"/>
              </a:solidFill>
            </a:endParaRPr>
          </a:p>
        </p:txBody>
      </p:sp>
      <p:sp>
        <p:nvSpPr>
          <p:cNvPr id="11" name="Text Placeholder 2">
            <a:extLst>
              <a:ext uri="{FF2B5EF4-FFF2-40B4-BE49-F238E27FC236}">
                <a16:creationId xmlns:a16="http://schemas.microsoft.com/office/drawing/2014/main" id="{B685F7A1-D338-2A41-BFFD-C41546F6CBF7}"/>
              </a:ext>
            </a:extLst>
          </p:cNvPr>
          <p:cNvSpPr txBox="1">
            <a:spLocks/>
          </p:cNvSpPr>
          <p:nvPr/>
        </p:nvSpPr>
        <p:spPr>
          <a:xfrm>
            <a:off x="837950" y="2033597"/>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a:t>Quarrying and </a:t>
            </a:r>
            <a:br>
              <a:rPr lang="en-GB" sz="2000" b="1"/>
            </a:br>
            <a:r>
              <a:rPr lang="en-GB" sz="2000" b="1"/>
              <a:t>land restoration</a:t>
            </a:r>
          </a:p>
        </p:txBody>
      </p:sp>
      <p:sp>
        <p:nvSpPr>
          <p:cNvPr id="12" name="Text Placeholder 2">
            <a:extLst>
              <a:ext uri="{FF2B5EF4-FFF2-40B4-BE49-F238E27FC236}">
                <a16:creationId xmlns:a16="http://schemas.microsoft.com/office/drawing/2014/main" id="{5D1218B5-844B-B540-93BC-1311C8821851}"/>
              </a:ext>
            </a:extLst>
          </p:cNvPr>
          <p:cNvSpPr txBox="1">
            <a:spLocks/>
          </p:cNvSpPr>
          <p:nvPr/>
        </p:nvSpPr>
        <p:spPr>
          <a:xfrm>
            <a:off x="6023992" y="2033597"/>
            <a:ext cx="4791510" cy="819339"/>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a:t>Forest corridor linking Berwick Glades</a:t>
            </a:r>
            <a:br>
              <a:rPr lang="en-GB" sz="2000" b="1"/>
            </a:br>
            <a:r>
              <a:rPr lang="en-GB" sz="2000" b="1"/>
              <a:t>with </a:t>
            </a:r>
            <a:r>
              <a:rPr lang="en-GB" sz="2000" b="1" err="1"/>
              <a:t>Bonnetts</a:t>
            </a:r>
            <a:r>
              <a:rPr lang="en-GB" sz="2000" b="1"/>
              <a:t> Wood</a:t>
            </a:r>
          </a:p>
        </p:txBody>
      </p:sp>
      <p:pic>
        <p:nvPicPr>
          <p:cNvPr id="8" name="Content Placeholder 16">
            <a:extLst>
              <a:ext uri="{FF2B5EF4-FFF2-40B4-BE49-F238E27FC236}">
                <a16:creationId xmlns:a16="http://schemas.microsoft.com/office/drawing/2014/main" id="{41CD8880-FB99-8C46-9B5A-759E701554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950" y="2996952"/>
            <a:ext cx="4503734" cy="3002489"/>
          </a:xfrm>
          <a:prstGeom prst="rect">
            <a:avLst/>
          </a:prstGeom>
        </p:spPr>
      </p:pic>
      <p:pic>
        <p:nvPicPr>
          <p:cNvPr id="10" name="Picture 9" descr="A map of land with yellow lines&#10;&#10;Description automatically generated">
            <a:extLst>
              <a:ext uri="{FF2B5EF4-FFF2-40B4-BE49-F238E27FC236}">
                <a16:creationId xmlns:a16="http://schemas.microsoft.com/office/drawing/2014/main" id="{49E92A94-1B04-684D-9517-724C1B71B6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23992" y="2996952"/>
            <a:ext cx="5235353" cy="3002489"/>
          </a:xfrm>
          <a:prstGeom prst="rect">
            <a:avLst/>
          </a:prstGeom>
        </p:spPr>
      </p:pic>
      <p:sp>
        <p:nvSpPr>
          <p:cNvPr id="15" name="Rectangle 14">
            <a:extLst>
              <a:ext uri="{FF2B5EF4-FFF2-40B4-BE49-F238E27FC236}">
                <a16:creationId xmlns:a16="http://schemas.microsoft.com/office/drawing/2014/main" id="{E78222F7-588F-C143-9F5E-6609A1A6620E}"/>
              </a:ext>
            </a:extLst>
          </p:cNvPr>
          <p:cNvSpPr/>
          <p:nvPr/>
        </p:nvSpPr>
        <p:spPr>
          <a:xfrm>
            <a:off x="5758459" y="3370304"/>
            <a:ext cx="1561676"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8F780F4B-A07F-DB4D-8E48-F08193FD1748}"/>
              </a:ext>
            </a:extLst>
          </p:cNvPr>
          <p:cNvCxnSpPr>
            <a:cxnSpLocks/>
          </p:cNvCxnSpPr>
          <p:nvPr/>
        </p:nvCxnSpPr>
        <p:spPr>
          <a:xfrm>
            <a:off x="6626635" y="3527709"/>
            <a:ext cx="121879" cy="981411"/>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AFE0D9CD-E8B5-9B47-B896-9B869CB11E43}"/>
              </a:ext>
            </a:extLst>
          </p:cNvPr>
          <p:cNvSpPr txBox="1">
            <a:spLocks/>
          </p:cNvSpPr>
          <p:nvPr/>
        </p:nvSpPr>
        <p:spPr>
          <a:xfrm>
            <a:off x="5807968" y="3356992"/>
            <a:ext cx="1728192" cy="33945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rPr>
              <a:t>Berwick Glades</a:t>
            </a:r>
          </a:p>
        </p:txBody>
      </p:sp>
      <p:cxnSp>
        <p:nvCxnSpPr>
          <p:cNvPr id="21" name="Straight Arrow Connector 20">
            <a:extLst>
              <a:ext uri="{FF2B5EF4-FFF2-40B4-BE49-F238E27FC236}">
                <a16:creationId xmlns:a16="http://schemas.microsoft.com/office/drawing/2014/main" id="{938FF297-0831-9343-A443-0305D13D14BD}"/>
              </a:ext>
            </a:extLst>
          </p:cNvPr>
          <p:cNvCxnSpPr>
            <a:cxnSpLocks/>
          </p:cNvCxnSpPr>
          <p:nvPr/>
        </p:nvCxnSpPr>
        <p:spPr>
          <a:xfrm flipH="1" flipV="1">
            <a:off x="7869043" y="5013176"/>
            <a:ext cx="35608" cy="668826"/>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559B83A-EA98-4046-8BE1-07FE44262FFC}"/>
              </a:ext>
            </a:extLst>
          </p:cNvPr>
          <p:cNvSpPr/>
          <p:nvPr/>
        </p:nvSpPr>
        <p:spPr>
          <a:xfrm>
            <a:off x="8878604" y="3361155"/>
            <a:ext cx="1537876"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
            <a:extLst>
              <a:ext uri="{FF2B5EF4-FFF2-40B4-BE49-F238E27FC236}">
                <a16:creationId xmlns:a16="http://schemas.microsoft.com/office/drawing/2014/main" id="{7C2B0F46-6807-C94A-9BAA-C926E85CF1A3}"/>
              </a:ext>
            </a:extLst>
          </p:cNvPr>
          <p:cNvSpPr txBox="1">
            <a:spLocks/>
          </p:cNvSpPr>
          <p:nvPr/>
        </p:nvSpPr>
        <p:spPr>
          <a:xfrm>
            <a:off x="8928113" y="3347843"/>
            <a:ext cx="1728192" cy="33945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err="1">
                <a:solidFill>
                  <a:schemeClr val="bg1"/>
                </a:solidFill>
              </a:rPr>
              <a:t>Bonnetts</a:t>
            </a:r>
            <a:r>
              <a:rPr lang="en-GB">
                <a:solidFill>
                  <a:schemeClr val="bg1"/>
                </a:solidFill>
              </a:rPr>
              <a:t> Wood</a:t>
            </a:r>
          </a:p>
        </p:txBody>
      </p:sp>
      <p:cxnSp>
        <p:nvCxnSpPr>
          <p:cNvPr id="24" name="Straight Arrow Connector 23">
            <a:extLst>
              <a:ext uri="{FF2B5EF4-FFF2-40B4-BE49-F238E27FC236}">
                <a16:creationId xmlns:a16="http://schemas.microsoft.com/office/drawing/2014/main" id="{05F71D6B-EFF0-6C4E-8C80-0BC6CC540DE9}"/>
              </a:ext>
            </a:extLst>
          </p:cNvPr>
          <p:cNvCxnSpPr>
            <a:cxnSpLocks/>
          </p:cNvCxnSpPr>
          <p:nvPr/>
        </p:nvCxnSpPr>
        <p:spPr>
          <a:xfrm>
            <a:off x="9792209" y="3645024"/>
            <a:ext cx="528338" cy="375616"/>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88DD3451-1E91-C246-BC35-8851A0817DB8}"/>
              </a:ext>
            </a:extLst>
          </p:cNvPr>
          <p:cNvSpPr/>
          <p:nvPr/>
        </p:nvSpPr>
        <p:spPr>
          <a:xfrm>
            <a:off x="8976320" y="4856759"/>
            <a:ext cx="2448272"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
            <a:extLst>
              <a:ext uri="{FF2B5EF4-FFF2-40B4-BE49-F238E27FC236}">
                <a16:creationId xmlns:a16="http://schemas.microsoft.com/office/drawing/2014/main" id="{CB91BD00-6555-AE43-8F6C-EE29F80076C9}"/>
              </a:ext>
            </a:extLst>
          </p:cNvPr>
          <p:cNvSpPr txBox="1">
            <a:spLocks/>
          </p:cNvSpPr>
          <p:nvPr/>
        </p:nvSpPr>
        <p:spPr>
          <a:xfrm>
            <a:off x="9003230" y="4843447"/>
            <a:ext cx="2520280" cy="33945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err="1">
                <a:solidFill>
                  <a:schemeClr val="bg1"/>
                </a:solidFill>
              </a:rPr>
              <a:t>Bonnetts</a:t>
            </a:r>
            <a:r>
              <a:rPr lang="en-GB">
                <a:solidFill>
                  <a:schemeClr val="bg1"/>
                </a:solidFill>
              </a:rPr>
              <a:t> Wood extension</a:t>
            </a:r>
          </a:p>
        </p:txBody>
      </p:sp>
      <p:cxnSp>
        <p:nvCxnSpPr>
          <p:cNvPr id="28" name="Straight Arrow Connector 27">
            <a:extLst>
              <a:ext uri="{FF2B5EF4-FFF2-40B4-BE49-F238E27FC236}">
                <a16:creationId xmlns:a16="http://schemas.microsoft.com/office/drawing/2014/main" id="{98397469-5E2A-CF40-8D6A-565625C6848B}"/>
              </a:ext>
            </a:extLst>
          </p:cNvPr>
          <p:cNvCxnSpPr>
            <a:cxnSpLocks/>
          </p:cNvCxnSpPr>
          <p:nvPr/>
        </p:nvCxnSpPr>
        <p:spPr>
          <a:xfrm flipH="1" flipV="1">
            <a:off x="8928113" y="4653136"/>
            <a:ext cx="864096" cy="288033"/>
          </a:xfrm>
          <a:prstGeom prst="straightConnector1">
            <a:avLst/>
          </a:prstGeom>
          <a:ln w="25400">
            <a:solidFill>
              <a:srgbClr val="008847"/>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5ADBAA7-800A-A7AA-26DA-0EEB1E783DC0}"/>
              </a:ext>
            </a:extLst>
          </p:cNvPr>
          <p:cNvSpPr/>
          <p:nvPr/>
        </p:nvSpPr>
        <p:spPr>
          <a:xfrm>
            <a:off x="6427561" y="5618759"/>
            <a:ext cx="2448272" cy="314733"/>
          </a:xfrm>
          <a:prstGeom prst="rect">
            <a:avLst/>
          </a:prstGeom>
          <a:solidFill>
            <a:srgbClr val="008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B3F31E3-39D7-E013-7EDD-CE5A91A750BB}"/>
              </a:ext>
            </a:extLst>
          </p:cNvPr>
          <p:cNvSpPr txBox="1">
            <a:spLocks/>
          </p:cNvSpPr>
          <p:nvPr/>
        </p:nvSpPr>
        <p:spPr>
          <a:xfrm>
            <a:off x="6451726" y="5603579"/>
            <a:ext cx="2516467" cy="378871"/>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latin typeface="Trebuchet MS"/>
              </a:rPr>
              <a:t>Berwick Glades extension</a:t>
            </a:r>
            <a:endParaRPr lang="en-GB">
              <a:solidFill>
                <a:schemeClr val="bg1"/>
              </a:solidFill>
            </a:endParaRPr>
          </a:p>
        </p:txBody>
      </p:sp>
    </p:spTree>
    <p:extLst>
      <p:ext uri="{BB962C8B-B14F-4D97-AF65-F5344CB8AC3E}">
        <p14:creationId xmlns:p14="http://schemas.microsoft.com/office/powerpoint/2010/main" val="2959062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695400" y="1340768"/>
            <a:ext cx="4946052" cy="1872208"/>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a:solidFill>
                  <a:srgbClr val="009649"/>
                </a:solidFill>
              </a:rPr>
              <a:t>Berwick Glades extension: </a:t>
            </a:r>
            <a:br>
              <a:rPr lang="en-GB" sz="4400">
                <a:solidFill>
                  <a:srgbClr val="009649"/>
                </a:solidFill>
              </a:rPr>
            </a:br>
            <a:r>
              <a:rPr lang="en-GB" sz="4400">
                <a:solidFill>
                  <a:srgbClr val="009649"/>
                </a:solidFill>
              </a:rPr>
              <a:t>community </a:t>
            </a:r>
            <a:br>
              <a:rPr lang="en-GB" sz="4400">
                <a:solidFill>
                  <a:srgbClr val="009649"/>
                </a:solidFill>
              </a:rPr>
            </a:br>
            <a:r>
              <a:rPr lang="en-GB" sz="4400">
                <a:solidFill>
                  <a:srgbClr val="009649"/>
                </a:solidFill>
              </a:rPr>
              <a:t>forest</a:t>
            </a:r>
          </a:p>
        </p:txBody>
      </p:sp>
      <p:pic>
        <p:nvPicPr>
          <p:cNvPr id="23" name="Picture Placeholder 22" descr="A wooden fenced path leading to a field&#10;&#10;Description automatically generated">
            <a:extLst>
              <a:ext uri="{FF2B5EF4-FFF2-40B4-BE49-F238E27FC236}">
                <a16:creationId xmlns:a16="http://schemas.microsoft.com/office/drawing/2014/main" id="{B1387F76-CD66-3341-9CF9-7E8CC8247076}"/>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a:stretch>
            <a:fillRect/>
          </a:stretch>
        </p:blipFill>
        <p:spPr>
          <a:xfrm>
            <a:off x="5231904" y="1412776"/>
            <a:ext cx="6120309" cy="4495499"/>
          </a:xfrm>
        </p:spPr>
      </p:pic>
    </p:spTree>
    <p:extLst>
      <p:ext uri="{BB962C8B-B14F-4D97-AF65-F5344CB8AC3E}">
        <p14:creationId xmlns:p14="http://schemas.microsoft.com/office/powerpoint/2010/main" val="2379844145"/>
      </p:ext>
    </p:extLst>
  </p:cSld>
  <p:clrMapOvr>
    <a:masterClrMapping/>
  </p:clrMapOvr>
</p:sld>
</file>

<file path=ppt/theme/theme1.xml><?xml version="1.0" encoding="utf-8"?>
<a:theme xmlns:a="http://schemas.openxmlformats.org/drawingml/2006/main" name="Office Theme">
  <a:themeElements>
    <a:clrScheme name="Forestry England">
      <a:dk1>
        <a:srgbClr val="000000"/>
      </a:dk1>
      <a:lt1>
        <a:srgbClr val="FFFFFF"/>
      </a:lt1>
      <a:dk2>
        <a:srgbClr val="008847"/>
      </a:dk2>
      <a:lt2>
        <a:srgbClr val="EAEDEC"/>
      </a:lt2>
      <a:accent1>
        <a:srgbClr val="30B0BF"/>
      </a:accent1>
      <a:accent2>
        <a:srgbClr val="EB5E5F"/>
      </a:accent2>
      <a:accent3>
        <a:srgbClr val="91AB9E"/>
      </a:accent3>
      <a:accent4>
        <a:srgbClr val="F29373"/>
      </a:accent4>
      <a:accent5>
        <a:srgbClr val="06A587"/>
      </a:accent5>
      <a:accent6>
        <a:srgbClr val="CCCC99"/>
      </a:accent6>
      <a:hlink>
        <a:srgbClr val="0563DB"/>
      </a:hlink>
      <a:folHlink>
        <a:srgbClr val="AC4F71"/>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362BD9-68E2-D645-9D33-49488739B2B5}" vid="{3AC8C6F9-58CA-0D43-8C55-B54CA15086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23faba9-a4e1-4a8a-84b3-76cba303e4b3">
      <UserInfo>
        <DisplayName>Ellis, Georgina</DisplayName>
        <AccountId>587</AccountId>
        <AccountType/>
      </UserInfo>
      <UserInfo>
        <DisplayName>Endsor, Aimee</DisplayName>
        <AccountId>168</AccountId>
        <AccountType/>
      </UserInfo>
      <UserInfo>
        <DisplayName>Garnham, Clare</DisplayName>
        <AccountId>787</AccountId>
        <AccountType/>
      </UserInfo>
    </SharedWithUsers>
    <lcf76f155ced4ddcb4097134ff3c332f xmlns="3ca10a28-04ff-498a-a213-5b86a88e133c">
      <Terms xmlns="http://schemas.microsoft.com/office/infopath/2007/PartnerControls"/>
    </lcf76f155ced4ddcb4097134ff3c332f>
    <TaxCatchAll xmlns="623faba9-a4e1-4a8a-84b3-76cba303e4b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F9112110251142AC000EACBE46CC0A" ma:contentTypeVersion="15" ma:contentTypeDescription="Create a new document." ma:contentTypeScope="" ma:versionID="a5240b22da2e022bebd6be7070efd979">
  <xsd:schema xmlns:xsd="http://www.w3.org/2001/XMLSchema" xmlns:xs="http://www.w3.org/2001/XMLSchema" xmlns:p="http://schemas.microsoft.com/office/2006/metadata/properties" xmlns:ns2="3ca10a28-04ff-498a-a213-5b86a88e133c" xmlns:ns3="623faba9-a4e1-4a8a-84b3-76cba303e4b3" targetNamespace="http://schemas.microsoft.com/office/2006/metadata/properties" ma:root="true" ma:fieldsID="2990d06de37d9a207375d2e0a1ab6297" ns2:_="" ns3:_="">
    <xsd:import namespace="3ca10a28-04ff-498a-a213-5b86a88e133c"/>
    <xsd:import namespace="623faba9-a4e1-4a8a-84b3-76cba303e4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10a28-04ff-498a-a213-5b86a88e13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4b88a2-1063-41c3-ba40-5f24348f805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faba9-a4e1-4a8a-84b3-76cba303e4b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19c40c-7c43-49a1-9b50-d7b24f73073b}" ma:internalName="TaxCatchAll" ma:showField="CatchAllData" ma:web="623faba9-a4e1-4a8a-84b3-76cba303e4b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E07F51-E651-4AC0-8E59-64A25438E998}">
  <ds:schemaRefs>
    <ds:schemaRef ds:uri="http://purl.org/dc/terms/"/>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schemas.microsoft.com/office/2006/metadata/properties"/>
    <ds:schemaRef ds:uri="623faba9-a4e1-4a8a-84b3-76cba303e4b3"/>
    <ds:schemaRef ds:uri="3ca10a28-04ff-498a-a213-5b86a88e133c"/>
    <ds:schemaRef ds:uri="http://www.w3.org/XML/1998/namespace"/>
    <ds:schemaRef ds:uri="http://purl.org/dc/dcmitype/"/>
  </ds:schemaRefs>
</ds:datastoreItem>
</file>

<file path=customXml/itemProps2.xml><?xml version="1.0" encoding="utf-8"?>
<ds:datastoreItem xmlns:ds="http://schemas.openxmlformats.org/officeDocument/2006/customXml" ds:itemID="{20917C68-2A56-44ED-88B4-B408219DCF7C}">
  <ds:schemaRefs>
    <ds:schemaRef ds:uri="3ca10a28-04ff-498a-a213-5b86a88e133c"/>
    <ds:schemaRef ds:uri="623faba9-a4e1-4a8a-84b3-76cba303e4b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A01895-540D-44DE-9A02-CFB1783FB3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1348</Words>
  <Application>Microsoft Office PowerPoint</Application>
  <PresentationFormat>Widescreen</PresentationFormat>
  <Paragraphs>123</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Open Sans</vt:lpstr>
      <vt:lpstr>Open Sans Light</vt:lpstr>
      <vt:lpstr>Trebuchet MS</vt:lpstr>
      <vt:lpstr>Office Theme</vt:lpstr>
      <vt:lpstr>Thames Chase Community Forest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Craig</dc:creator>
  <cp:lastModifiedBy>Endsor, Aimee</cp:lastModifiedBy>
  <cp:revision>4</cp:revision>
  <cp:lastPrinted>2024-07-02T12:40:44Z</cp:lastPrinted>
  <dcterms:created xsi:type="dcterms:W3CDTF">2021-11-10T10:19:43Z</dcterms:created>
  <dcterms:modified xsi:type="dcterms:W3CDTF">2024-07-10T09:47:34Z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0x010100CAF9112110251142AC000EACBE46CC0A</vt:lpwstr>
  </property>
  <property fmtid="{D5CDD505-2E9C-101B-9397-08002B2CF9AE}" pid="3" name="MediaServiceImageTags">
    <vt:lpwstr/>
  </property>
  <property fmtid="{D5CDD505-2E9C-101B-9397-08002B2CF9AE}" pid="4" name="MSIP_Label_5ad63538-a7d0-4d63-95ef-ceb71aab01ba_Enabled">
    <vt:lpwstr>true</vt:lpwstr>
  </property>
  <property fmtid="{D5CDD505-2E9C-101B-9397-08002B2CF9AE}" pid="5" name="MSIP_Label_5ad63538-a7d0-4d63-95ef-ceb71aab01ba_SetDate">
    <vt:lpwstr>2024-06-05T10:15:23Z</vt:lpwstr>
  </property>
  <property fmtid="{D5CDD505-2E9C-101B-9397-08002B2CF9AE}" pid="6" name="MSIP_Label_5ad63538-a7d0-4d63-95ef-ceb71aab01ba_Method">
    <vt:lpwstr>Standard</vt:lpwstr>
  </property>
  <property fmtid="{D5CDD505-2E9C-101B-9397-08002B2CF9AE}" pid="7" name="MSIP_Label_5ad63538-a7d0-4d63-95ef-ceb71aab01ba_Name">
    <vt:lpwstr>Official</vt:lpwstr>
  </property>
  <property fmtid="{D5CDD505-2E9C-101B-9397-08002B2CF9AE}" pid="8" name="MSIP_Label_5ad63538-a7d0-4d63-95ef-ceb71aab01ba_SiteId">
    <vt:lpwstr>05c525e9-f9e4-4ca2-8c55-e4740272c3bc</vt:lpwstr>
  </property>
  <property fmtid="{D5CDD505-2E9C-101B-9397-08002B2CF9AE}" pid="9" name="MSIP_Label_5ad63538-a7d0-4d63-95ef-ceb71aab01ba_ActionId">
    <vt:lpwstr>8aeb50cc-0661-43e2-9f6e-0e8cdf0cd63b</vt:lpwstr>
  </property>
  <property fmtid="{D5CDD505-2E9C-101B-9397-08002B2CF9AE}" pid="10" name="MSIP_Label_5ad63538-a7d0-4d63-95ef-ceb71aab01ba_ContentBits">
    <vt:lpwstr>0</vt:lpwstr>
  </property>
</Properties>
</file>