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9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0F01E1-1466-5C29-5BB2-5FF9B8DA3279}" name="Milward, Helen" initials="MH" userId="S::helen.milward@forestryengland.uk::2c9c4a53-fe97-4193-9e85-3c2b462ef6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9"/>
    <a:srgbClr val="058847"/>
    <a:srgbClr val="008846"/>
    <a:srgbClr val="008847"/>
    <a:srgbClr val="003D42"/>
    <a:srgbClr val="F7F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83DDC-044D-4D73-91D7-35679DD10F4D}" v="1" dt="2024-07-09T13:51:28.6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73580"/>
  </p:normalViewPr>
  <p:slideViewPr>
    <p:cSldViewPr snapToObjects="1">
      <p:cViewPr varScale="1">
        <p:scale>
          <a:sx n="49" d="100"/>
          <a:sy n="49" d="100"/>
        </p:scale>
        <p:origin x="1280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3547F-9D81-6C46-81FF-2B4ACB18A085}" type="datetimeFigureOut">
              <a:rPr lang="en-US" smtClean="0"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A6997-E715-5F40-97A9-5535C404D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73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6997-E715-5F40-97A9-5535C404D2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88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6997-E715-5F40-97A9-5535C404D2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39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</a:pPr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FA6997-E715-5F40-97A9-5535C404D2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5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 Title option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E7B8-6A84-D74E-91CB-3FD5E4ADE1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503" y="2438930"/>
            <a:ext cx="8111697" cy="259540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  <a:br>
              <a:rPr lang="en-GB" dirty="0"/>
            </a:br>
            <a:r>
              <a:rPr lang="en-GB" dirty="0"/>
              <a:t>in this box </a:t>
            </a:r>
            <a:br>
              <a:rPr lang="en-GB" dirty="0"/>
            </a:br>
            <a:r>
              <a:rPr lang="en-GB" dirty="0"/>
              <a:t>max 3 lines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97F79-43DE-A544-9B70-E33D707483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1503" y="5234285"/>
            <a:ext cx="9720709" cy="93610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CD3AF-AC2E-0E45-A653-B0C24837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50"/>
            <a:ext cx="4114800" cy="365125"/>
          </a:xfrm>
        </p:spPr>
        <p:txBody>
          <a:bodyPr/>
          <a:lstStyle>
            <a:lvl1pPr algn="l">
              <a:defRPr sz="1000">
                <a:solidFill>
                  <a:schemeClr val="bg1">
                    <a:alpha val="49988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6" name="Picture 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C52B85C9-8714-A14A-B42A-FD7513383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25" y="192392"/>
            <a:ext cx="3714509" cy="1364400"/>
          </a:xfrm>
          <a:prstGeom prst="rect">
            <a:avLst/>
          </a:prstGeom>
        </p:spPr>
      </p:pic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AC9AEC5-2724-C04C-A475-2B9653ED47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3200" y="192392"/>
            <a:ext cx="1609012" cy="46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57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 Title optio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CD3AF-AC2E-0E45-A653-B0C24837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50"/>
            <a:ext cx="4114800" cy="365125"/>
          </a:xfrm>
        </p:spPr>
        <p:txBody>
          <a:bodyPr/>
          <a:lstStyle>
            <a:lvl1pPr algn="l">
              <a:defRPr sz="1000">
                <a:solidFill>
                  <a:schemeClr val="bg1">
                    <a:alpha val="49988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6" name="Picture 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C52B85C9-8714-A14A-B42A-FD7513383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25" y="192392"/>
            <a:ext cx="3714509" cy="1364400"/>
          </a:xfrm>
          <a:prstGeom prst="rect">
            <a:avLst/>
          </a:prstGeom>
        </p:spPr>
      </p:pic>
      <p:pic>
        <p:nvPicPr>
          <p:cNvPr id="9" name="Picture 8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0DCBD705-F83A-4142-884A-A7DD2E44D4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56" y="-2259632"/>
            <a:ext cx="7254965" cy="825003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EAE2632-B59C-B54C-AC7E-42F33E8EEF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503" y="2438930"/>
            <a:ext cx="8111697" cy="259540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  <a:br>
              <a:rPr lang="en-GB" dirty="0"/>
            </a:br>
            <a:r>
              <a:rPr lang="en-GB" dirty="0"/>
              <a:t>in this box </a:t>
            </a:r>
            <a:br>
              <a:rPr lang="en-GB" dirty="0"/>
            </a:br>
            <a:r>
              <a:rPr lang="en-GB" dirty="0"/>
              <a:t>max 3 lines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0A70FAB-55A0-5143-81E3-FF87DF615C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1503" y="5234285"/>
            <a:ext cx="9720709" cy="93610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30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5E7B8-6A84-D74E-91CB-3FD5E4ADE1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9883" y="2442201"/>
            <a:ext cx="6768380" cy="2595407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add title</a:t>
            </a:r>
            <a:br>
              <a:rPr lang="en-GB" dirty="0"/>
            </a:br>
            <a:r>
              <a:rPr lang="en-GB" dirty="0"/>
              <a:t>in this box </a:t>
            </a:r>
            <a:br>
              <a:rPr lang="en-GB" dirty="0"/>
            </a:br>
            <a:r>
              <a:rPr lang="en-GB" dirty="0"/>
              <a:t>max 3 lines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97F79-43DE-A544-9B70-E33D707483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9883" y="5237556"/>
            <a:ext cx="6758286" cy="9277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CD3AF-AC2E-0E45-A653-B0C24837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5" name="Picture 14" descr="Logo&#10;&#10;Description automatically generated with medium confidence">
            <a:extLst>
              <a:ext uri="{FF2B5EF4-FFF2-40B4-BE49-F238E27FC236}">
                <a16:creationId xmlns:a16="http://schemas.microsoft.com/office/drawing/2014/main" id="{D635207C-9179-744D-A2F3-88DED9B253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025" y="192392"/>
            <a:ext cx="3714509" cy="1364400"/>
          </a:xfrm>
          <a:prstGeom prst="rect">
            <a:avLst/>
          </a:prstGeom>
        </p:spPr>
      </p:pic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EF0F2619-78F1-CD4A-925C-7CDDFF518B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64152" y="0"/>
            <a:ext cx="5472608" cy="6858000"/>
          </a:xfrm>
          <a:prstGeom prst="parallelogram">
            <a:avLst>
              <a:gd name="adj" fmla="val 12332"/>
            </a:avLst>
          </a:prstGeo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0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Section title / large tex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662149"/>
            <a:ext cx="8928620" cy="353370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</a:t>
            </a:r>
            <a:endParaRPr lang="en-US" dirty="0"/>
          </a:p>
        </p:txBody>
      </p:sp>
      <p:pic>
        <p:nvPicPr>
          <p:cNvPr id="5" name="Picture 4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F0E627FE-557B-7F4A-8E56-E2737AB818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728" y="620981"/>
            <a:ext cx="7254965" cy="8250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29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Section title / large text opt.2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662149"/>
            <a:ext cx="7992702" cy="353370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</a:t>
            </a:r>
            <a:endParaRPr lang="en-US" dirty="0"/>
          </a:p>
        </p:txBody>
      </p:sp>
      <p:pic>
        <p:nvPicPr>
          <p:cNvPr id="5" name="Picture 4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F0E627FE-557B-7F4A-8E56-E2737AB818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728" y="620981"/>
            <a:ext cx="7254965" cy="8250035"/>
          </a:xfrm>
          <a:prstGeom prst="rect">
            <a:avLst/>
          </a:prstGeom>
        </p:spPr>
      </p:pic>
      <p:pic>
        <p:nvPicPr>
          <p:cNvPr id="8" name="Picture 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2DE8905-9054-594B-9311-E81A20F893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3200" y="3068960"/>
            <a:ext cx="1609012" cy="46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3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 Section title / large text opt.3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662149"/>
            <a:ext cx="8928620" cy="353370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</a:t>
            </a:r>
            <a:endParaRPr lang="en-US" dirty="0"/>
          </a:p>
        </p:txBody>
      </p:sp>
      <p:pic>
        <p:nvPicPr>
          <p:cNvPr id="5" name="Picture 4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F0E627FE-557B-7F4A-8E56-E2737AB818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728" y="620981"/>
            <a:ext cx="7254965" cy="82500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162EB3-FD86-AF4C-9C4E-5A63948955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7840488">
            <a:off x="-1574701" y="-2507075"/>
            <a:ext cx="67818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0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 Section title / large text opt.4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662149"/>
            <a:ext cx="8928620" cy="353370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</a:t>
            </a:r>
            <a:endParaRPr lang="en-US" dirty="0"/>
          </a:p>
        </p:txBody>
      </p:sp>
      <p:pic>
        <p:nvPicPr>
          <p:cNvPr id="5" name="Picture 4" descr="A planet in space&#10;&#10;Description automatically generated with low confidence">
            <a:extLst>
              <a:ext uri="{FF2B5EF4-FFF2-40B4-BE49-F238E27FC236}">
                <a16:creationId xmlns:a16="http://schemas.microsoft.com/office/drawing/2014/main" id="{F0E627FE-557B-7F4A-8E56-E2737AB818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728" y="620981"/>
            <a:ext cx="7254965" cy="82500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162EB3-FD86-AF4C-9C4E-5A63948955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7840488">
            <a:off x="7138267" y="2461476"/>
            <a:ext cx="6781800" cy="566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D9E5D7-15E5-F947-86C7-F33377CFB4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0606" y="-1270320"/>
            <a:ext cx="4276031" cy="293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2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 Section title with copy opt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196975"/>
            <a:ext cx="8928620" cy="269898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 main heading (max 3 lines)</a:t>
            </a:r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D752D16-6B63-9D44-BB5B-F461EDEE8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6034" y="4149080"/>
            <a:ext cx="5406070" cy="1583879"/>
          </a:xfrm>
        </p:spPr>
        <p:txBody>
          <a:bodyPr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0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6 Section title with copy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196975"/>
            <a:ext cx="8928620" cy="269898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 main heading (max 3 lines)</a:t>
            </a:r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D752D16-6B63-9D44-BB5B-F461EDEE8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6034" y="4149080"/>
            <a:ext cx="5406070" cy="1583879"/>
          </a:xfrm>
        </p:spPr>
        <p:txBody>
          <a:bodyPr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BA78A-7DAB-924A-A844-AA24592A6B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6290" y="4169508"/>
            <a:ext cx="1293021" cy="47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9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 Section title with copy opt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196975"/>
            <a:ext cx="8928620" cy="2698981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Section title or high impact statement main heading (max 3 lines)</a:t>
            </a:r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7D752D16-6B63-9D44-BB5B-F461EDEE8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6034" y="4149080"/>
            <a:ext cx="5406070" cy="1583879"/>
          </a:xfrm>
        </p:spPr>
        <p:txBody>
          <a:bodyPr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68CA96-886E-3F47-B9EF-2FCE16D770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15726">
            <a:off x="4558601" y="4004096"/>
            <a:ext cx="8316540" cy="315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63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Full screen imag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61D69E6-2B34-5846-972E-C6E8692E93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7C6AA70-D286-814B-839E-703D8DEC1F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1690" y="1916832"/>
            <a:ext cx="8928620" cy="2664073"/>
          </a:xfrm>
          <a:noFill/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NOTE: To add image, </a:t>
            </a:r>
            <a:br>
              <a:rPr lang="en-GB" dirty="0"/>
            </a:br>
            <a:r>
              <a:rPr lang="en-GB" dirty="0"/>
              <a:t>right-click and then chose format background.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5E947-62A0-0643-A96F-3451762749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93457" y="6377124"/>
            <a:ext cx="1245854" cy="244682"/>
          </a:xfrm>
          <a:solidFill>
            <a:schemeClr val="tx1"/>
          </a:solidFill>
        </p:spPr>
        <p:txBody>
          <a:bodyPr wrap="none" anchor="ctr">
            <a:spAutoFit/>
          </a:bodyPr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Image label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18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1 Intro big text / text 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E4A9FC-5B70-EB45-AB1F-FA0064E84E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2297" y="1704575"/>
            <a:ext cx="1159843" cy="4244705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0874" y="1191809"/>
            <a:ext cx="4217014" cy="4972729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High impact here…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54E4F-503D-F64D-AA8F-5BD0D09F463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84032" y="3284538"/>
            <a:ext cx="5807968" cy="288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F49591E-CE41-CD42-B1F0-1645590290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4032" y="1412776"/>
            <a:ext cx="3888432" cy="1583879"/>
          </a:xfrm>
        </p:spPr>
        <p:txBody>
          <a:bodyPr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18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2 Intro big text / text / image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782179-EF36-A34E-8F19-38B72DF78F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FE06C9-DC2D-A740-8386-B6009429A7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0873" y="1191809"/>
            <a:ext cx="4937095" cy="4974041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High impact words here…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054E4F-503D-F64D-AA8F-5BD0D09F463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816080" y="3284538"/>
            <a:ext cx="4536133" cy="3573462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AADB5DB8-5437-0D46-AE5D-73157FBD11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080" y="1412776"/>
            <a:ext cx="4532580" cy="1583879"/>
          </a:xfrm>
        </p:spPr>
        <p:txBody>
          <a:bodyPr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Maecenas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augue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31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1 colour block | large image | big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CDA361-C11A-3C4F-BCD4-441932B25F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9856" y="0"/>
            <a:ext cx="7920880" cy="6858000"/>
          </a:xfrm>
          <a:prstGeom prst="parallelogram">
            <a:avLst>
              <a:gd name="adj" fmla="val 7267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on icon to add picture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4C8B6716-CC3D-684E-8ACC-4251F56FD2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89" y="4724598"/>
            <a:ext cx="3844625" cy="144125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Format background to chose colour for side bar if needed. Stick to theme colours and ensure good contrast. Keep text white or black.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26529"/>
            <a:ext cx="3844625" cy="3482591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C4CC7D2-8620-B344-8C94-D4E1B3028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99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2 colour block | large image | big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CDA361-C11A-3C4F-BCD4-441932B25F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9856" y="0"/>
            <a:ext cx="7920880" cy="6858000"/>
          </a:xfrm>
          <a:prstGeom prst="parallelogram">
            <a:avLst>
              <a:gd name="adj" fmla="val 7267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on icon to add picture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26529"/>
            <a:ext cx="3844625" cy="3482591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C4CC7D2-8620-B344-8C94-D4E1B3028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49C3A7EA-6E3D-1942-8360-F03E3069AD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89" y="4724598"/>
            <a:ext cx="3844625" cy="144125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bg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Format background to chose colour for side bar if needed. Stick to theme colours and ensure good contrast. Keep text white or black.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834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3 colour block | large image | big title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CDA361-C11A-3C4F-BCD4-441932B25F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9856" y="0"/>
            <a:ext cx="7920880" cy="6858000"/>
          </a:xfrm>
          <a:prstGeom prst="parallelogram">
            <a:avLst>
              <a:gd name="adj" fmla="val 7267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on icon to add picture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26529"/>
            <a:ext cx="3844625" cy="3482591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C4CC7D2-8620-B344-8C94-D4E1B3028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656CEED-A233-8A44-BD6D-6B7328A0FB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89" y="4724598"/>
            <a:ext cx="3844625" cy="144125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Format background to chose colour for side bar if needed. Stick to theme colours and ensure good contrast. Keep text white or black.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016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4 colour block | large image | medium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CDA361-C11A-3C4F-BCD4-441932B25F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9856" y="0"/>
            <a:ext cx="7920880" cy="6858000"/>
          </a:xfrm>
          <a:prstGeom prst="parallelogram">
            <a:avLst>
              <a:gd name="adj" fmla="val 7267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on icon to add picture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97790"/>
            <a:ext cx="3844625" cy="2151929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4000" b="1" i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medium title example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C4CC7D2-8620-B344-8C94-D4E1B3028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4400149D-E5A9-F14A-87D3-F33AA0AC28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89" y="3499916"/>
            <a:ext cx="3844625" cy="144125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bg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Format background to chose colour for side bar if needed. Stick to theme colours and ensure good contrast. Keep text white or black.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035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5 colour block | large image | small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9CDA361-C11A-3C4F-BCD4-441932B25FD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99856" y="0"/>
            <a:ext cx="7920880" cy="6858000"/>
          </a:xfrm>
          <a:prstGeom prst="parallelogram">
            <a:avLst>
              <a:gd name="adj" fmla="val 7267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on icon to add picture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4C8B6716-CC3D-684E-8ACC-4251F56FD2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2636912"/>
            <a:ext cx="3844625" cy="3528938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bg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Format background to chose colour for side bar if needed. Stick to theme colours and ensure good contrast. Keep text white or black.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Donec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tempus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urna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dictum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108086"/>
            <a:ext cx="3844625" cy="1312802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small title example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7C4CC7D2-8620-B344-8C94-D4E1B30283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2275" y="120575"/>
            <a:ext cx="1159876" cy="10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45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1 text with cus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980728"/>
            <a:ext cx="3844625" cy="3482591"/>
          </a:xfrm>
        </p:spPr>
        <p:txBody>
          <a:bodyPr wrap="square" lIns="3600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0E34ED3-1838-F248-B3D0-D7B3135FAD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7993" y="4735651"/>
            <a:ext cx="3844625" cy="95236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892E6-FBBE-E144-A352-4AE47379E71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31904" y="1196975"/>
            <a:ext cx="6119813" cy="4491038"/>
          </a:xfrm>
        </p:spPr>
        <p:txBody>
          <a:bodyPr/>
          <a:lstStyle/>
          <a:p>
            <a:pPr lvl="0"/>
            <a:r>
              <a:rPr lang="en-GB" dirty="0"/>
              <a:t>Add content here…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16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2 text with custom content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980728"/>
            <a:ext cx="3844625" cy="3482591"/>
          </a:xfrm>
        </p:spPr>
        <p:txBody>
          <a:bodyPr wrap="square" lIns="3600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892E6-FBBE-E144-A352-4AE47379E71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31904" y="1196975"/>
            <a:ext cx="6119813" cy="4491038"/>
          </a:xfrm>
        </p:spPr>
        <p:txBody>
          <a:bodyPr/>
          <a:lstStyle/>
          <a:p>
            <a:pPr lvl="0"/>
            <a:r>
              <a:rPr lang="en-GB" dirty="0"/>
              <a:t>Add content here…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2AB473-2644-1845-8B13-F03603AC12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366956">
            <a:off x="-2296730" y="4000162"/>
            <a:ext cx="7668468" cy="29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4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1 text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C179B96-FC4E-5F4A-9EAB-C6E8D9AB7E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1916" y="980728"/>
            <a:ext cx="3844625" cy="3482591"/>
          </a:xfrm>
        </p:spPr>
        <p:txBody>
          <a:bodyPr wrap="square" lIns="3600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0E34ED3-1838-F248-B3D0-D7B3135FAD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916" y="4735677"/>
            <a:ext cx="3844625" cy="95236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06F31-0267-F742-85FC-5BAC6C360D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1904" y="1206827"/>
            <a:ext cx="6120309" cy="44954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45004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2 text with large image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B06F31-0267-F742-85FC-5BAC6C360D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1904" y="1206827"/>
            <a:ext cx="6120309" cy="565117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6DB4F5A-0AF6-DD49-9D19-2DF0376EE6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1916" y="980728"/>
            <a:ext cx="3844625" cy="3482591"/>
          </a:xfrm>
        </p:spPr>
        <p:txBody>
          <a:bodyPr wrap="square" lIns="36000" anchor="t">
            <a:noAutofit/>
          </a:bodyPr>
          <a:lstStyle>
            <a:lvl1pPr>
              <a:lnSpc>
                <a:spcPct val="100000"/>
              </a:lnSpc>
              <a:defRPr lang="en-GB" sz="5400" b="1" i="0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large title example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E86BA6EF-8197-E94B-953F-5189B09C85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1916" y="4735677"/>
            <a:ext cx="3844625" cy="952362"/>
          </a:xfrm>
        </p:spPr>
        <p:txBody>
          <a:bodyPr wrap="square" lIns="36000">
            <a:noAutofit/>
          </a:bodyPr>
          <a:lstStyle>
            <a:lvl1pPr>
              <a:lnSpc>
                <a:spcPct val="100000"/>
              </a:lnSpc>
              <a:defRPr lang="en-GB" b="0" i="0" smtClean="0">
                <a:solidFill>
                  <a:schemeClr val="tx1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5988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3 text with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3573016"/>
            <a:ext cx="3844625" cy="2592834"/>
          </a:xfrm>
        </p:spPr>
        <p:txBody>
          <a:bodyPr wrap="square" lIns="3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D04536B7-53D2-7241-97B9-CC9EEA7A8C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97790"/>
            <a:ext cx="3844625" cy="2187194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4000" b="1" i="0" smtClean="0">
                <a:solidFill>
                  <a:srgbClr val="003D4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medium title example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988BC9F-16B9-B448-B3DA-BC3DA05B0E1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276407" y="1206827"/>
            <a:ext cx="3075806" cy="49590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2807D56-7557-0549-9BC5-31D7EF0F6A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74407" y="1206827"/>
            <a:ext cx="3075806" cy="49590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0107606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4 text with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2498206"/>
            <a:ext cx="3844625" cy="3667644"/>
          </a:xfrm>
        </p:spPr>
        <p:txBody>
          <a:bodyPr wrap="square" lIns="3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108086"/>
            <a:ext cx="3844625" cy="1312802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small title example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E493F1D-76C4-384C-867F-12DF9875DF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1904" y="1206827"/>
            <a:ext cx="6120309" cy="301426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C4748C15-5F2F-8E43-AC8C-785380DF99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31904" y="4407227"/>
            <a:ext cx="2967082" cy="17586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6E418B8-1339-2943-B0C5-6DF35EEAEB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85128" y="4407227"/>
            <a:ext cx="2967086" cy="17586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093645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5 text with 3 images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2498206"/>
            <a:ext cx="3844625" cy="2376264"/>
          </a:xfrm>
        </p:spPr>
        <p:txBody>
          <a:bodyPr wrap="square" lIns="3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108086"/>
            <a:ext cx="3844625" cy="1312802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small title example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E493F1D-76C4-384C-867F-12DF9875DF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1905" y="1206827"/>
            <a:ext cx="2967082" cy="49590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6E418B8-1339-2943-B0C5-6DF35EEAEB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85128" y="3779411"/>
            <a:ext cx="2967086" cy="238644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BE39146-DBA7-7542-A4D1-F6019496FF9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385128" y="1206827"/>
            <a:ext cx="2967086" cy="238644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5293706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6 text with 3 images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2498206"/>
            <a:ext cx="3844625" cy="3667644"/>
          </a:xfrm>
        </p:spPr>
        <p:txBody>
          <a:bodyPr wrap="square" lIns="3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108086"/>
            <a:ext cx="3844625" cy="1312802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small title example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E493F1D-76C4-384C-867F-12DF9875DF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31904" y="1206827"/>
            <a:ext cx="6960096" cy="301426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C4748C15-5F2F-8E43-AC8C-785380DF994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231904" y="4407227"/>
            <a:ext cx="3384376" cy="17586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D6E418B8-1339-2943-B0C5-6DF35EEAEB6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07624" y="4407227"/>
            <a:ext cx="3384376" cy="175862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192628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7 text with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9953" y="3573016"/>
            <a:ext cx="3844625" cy="2592834"/>
          </a:xfrm>
        </p:spPr>
        <p:txBody>
          <a:bodyPr wrap="square" lIns="3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Mix and match text options with image layouts as needed. 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GB" dirty="0">
              <a:solidFill>
                <a:srgbClr val="1E2522"/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D04536B7-53D2-7241-97B9-CC9EEA7A8C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9953" y="1097790"/>
            <a:ext cx="3844625" cy="2187194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4000" b="1" i="0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This is a medium title example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E87F5A-CC44-FE43-B517-26DEB222C66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73638" y="1217567"/>
            <a:ext cx="3076575" cy="30765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80F8E31-2E74-CC43-9B6A-45C3BCFD7B0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275638" y="3089275"/>
            <a:ext cx="3076575" cy="307657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F109D56-1C70-A44A-94B4-5B17F1663F4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73638" y="4509407"/>
            <a:ext cx="3076575" cy="165644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1069AD0-9AFA-E348-9123-8C11CA55677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75638" y="1217567"/>
            <a:ext cx="3076575" cy="165644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751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1 Blank 2 column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D153767-A964-284C-A407-E5EDD15CB4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7494" y="1754570"/>
            <a:ext cx="5013631" cy="3908259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vitae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nisi et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et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convallis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ultricies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ac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80A9D-8505-B34C-BC16-A98C06E6E0B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50875" y="1754188"/>
            <a:ext cx="4695825" cy="3908425"/>
          </a:xfrm>
        </p:spPr>
        <p:txBody>
          <a:bodyPr/>
          <a:lstStyle/>
          <a:p>
            <a:pPr lvl="0"/>
            <a:r>
              <a:rPr lang="en-GB" dirty="0"/>
              <a:t>Add content here</a:t>
            </a:r>
          </a:p>
        </p:txBody>
      </p:sp>
    </p:spTree>
    <p:extLst>
      <p:ext uri="{BB962C8B-B14F-4D97-AF65-F5344CB8AC3E}">
        <p14:creationId xmlns:p14="http://schemas.microsoft.com/office/powerpoint/2010/main" val="1591476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2 Blank 2 column template opt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D153767-A964-284C-A407-E5EDD15CB4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2689" y="1754570"/>
            <a:ext cx="5013631" cy="3908259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Integer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vitae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blandit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risus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feugiat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nisi et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rhoncus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 et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metus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convallis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Curabitur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tortor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mattis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eleifend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Aenean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sodales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massa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ultricies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Fusce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eros ac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80A9D-8505-B34C-BC16-A98C06E6E0B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636222" y="1754570"/>
            <a:ext cx="4695825" cy="3908425"/>
          </a:xfrm>
        </p:spPr>
        <p:txBody>
          <a:bodyPr/>
          <a:lstStyle/>
          <a:p>
            <a:pPr lvl="0"/>
            <a:r>
              <a:rPr lang="en-GB" dirty="0"/>
              <a:t>Add content here</a:t>
            </a:r>
          </a:p>
        </p:txBody>
      </p:sp>
    </p:spTree>
    <p:extLst>
      <p:ext uri="{BB962C8B-B14F-4D97-AF65-F5344CB8AC3E}">
        <p14:creationId xmlns:p14="http://schemas.microsoft.com/office/powerpoint/2010/main" val="1036922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1 Blank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CB74D29-2154-9943-A417-C753E35DBB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8" y="3861048"/>
            <a:ext cx="5013631" cy="1634050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is a 2 column layout example for 2 key points or pieces of info. You could use with photography / large number stats / custom content.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D153767-A964-284C-A407-E5EDD15CB4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7494" y="3861048"/>
            <a:ext cx="5013631" cy="1634050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is a 2 column layout example for 2 key points or pieces of info. You could use with photography / large number stats / custom content.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sollicitudin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laoreet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Vestibulum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purus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id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nec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porttitor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placerat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1E6763-CF7C-4F47-9E86-A047C9E71F2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52177" y="1825092"/>
            <a:ext cx="1804792" cy="179495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28213880-46D9-E64F-89E4-EC3940B99E7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931913" y="1825092"/>
            <a:ext cx="1804792" cy="179495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928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2 Blank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1456A61-C753-9144-81CC-EA04C9EC4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9" y="3933056"/>
            <a:ext cx="3243766" cy="1634050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is a 3 column layout example for 3 key points or pieces of info. You could use with photography / large number stats / custom content.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C5B0D84-830A-4343-96CC-6912D0D7A7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80218" y="3933056"/>
            <a:ext cx="3243766" cy="1634050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is a 3 column layout example for 3 key points or pieces of info. You could use with photography / large number stats / custom content.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F5D17378-38FD-234D-9DC0-B8606DDC98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8447" y="3933056"/>
            <a:ext cx="3243766" cy="1634050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This is a 3 column layout example for 3 key points or pieces of info. You could use with photography / large number stats / custom content.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38BF184-A838-3140-81C0-76C1C164AE5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554904" y="1895107"/>
            <a:ext cx="1804792" cy="179495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D1AD64FC-CE91-3F4B-A1BC-98C4A34EFE2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311885" y="1895107"/>
            <a:ext cx="1804792" cy="179495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80C6A917-3B0A-CA4D-9E14-D109884B041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27934" y="1895107"/>
            <a:ext cx="1804792" cy="179495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16065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3 Blank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1456A61-C753-9144-81CC-EA04C9EC4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9" y="4005062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Use with photography / large number stats / custom content.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5BF86E94-51A6-7348-95D1-3065427CD2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6983" y="4005063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Use with photography / large number stats / custom content.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5B26531-A33E-4647-AAE4-20FFA98649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45795" y="4005063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Use with photography / large number stats / custom content.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5DE691F9-A5C4-F943-923A-C27BDF4B32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5092" y="4005064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Use with photography / large number stats / custom content.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8F266E3B-F36F-3947-A28F-81B59426915E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07339" y="2328539"/>
            <a:ext cx="1500887" cy="149270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30973495-7C31-8F40-923C-83DDF35F69D5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946563" y="2328539"/>
            <a:ext cx="1500887" cy="149270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C2E9E545-2A8F-5D45-BC40-54723C19D28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705375" y="2328539"/>
            <a:ext cx="1500887" cy="149270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15B99572-339F-004C-9FA6-89D28811D54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464672" y="2328539"/>
            <a:ext cx="1500887" cy="1492709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2229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4 Blank 4 column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1456A61-C753-9144-81CC-EA04C9EC4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9" y="3622983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Example of large number stats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5BF86E94-51A6-7348-95D1-3065427CD2D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6983" y="3622984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Example of large number stats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45B26531-A33E-4647-AAE4-20FFA98649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45795" y="3622984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Example of large number stats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5DE691F9-A5C4-F943-923A-C27BDF4B323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05092" y="3622985"/>
            <a:ext cx="2220048" cy="1152128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 column layout example for 4 key pieces of info. Example of large number stats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C9703-E7F9-1B44-BEB7-8F32DCE298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7002" y="2657077"/>
            <a:ext cx="2220048" cy="896169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3200" b="1" dirty="0"/>
              <a:t>12k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81B214-9329-0747-B2F0-A58107E1D67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81058" y="2665084"/>
            <a:ext cx="2220048" cy="896169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3200" b="1" dirty="0"/>
              <a:t>4m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0D0AC9D-54CB-F541-BED5-CC3052AABD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42546" y="2674228"/>
            <a:ext cx="2220048" cy="896169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3200" b="1" dirty="0"/>
              <a:t>123k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1EBA8DB-B17D-F14F-BC86-DF73BE8371E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04034" y="2674228"/>
            <a:ext cx="2220048" cy="896169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3200" b="1" dirty="0"/>
              <a:t>1,230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012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5 Blank 3 column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D2C1B14-71AB-3148-9EB7-2F008BA5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2689" y="6356349"/>
            <a:ext cx="4114800" cy="367200"/>
          </a:xfrm>
        </p:spPr>
        <p:txBody>
          <a:bodyPr/>
          <a:lstStyle>
            <a:lvl1pPr algn="l">
              <a:defRPr sz="1000">
                <a:ln>
                  <a:noFill/>
                </a:ln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8A6275-7A35-9F4E-AAFA-B2CCCD02551D}"/>
              </a:ext>
            </a:extLst>
          </p:cNvPr>
          <p:cNvSpPr txBox="1">
            <a:spLocks/>
          </p:cNvSpPr>
          <p:nvPr userDrawn="1"/>
        </p:nvSpPr>
        <p:spPr>
          <a:xfrm>
            <a:off x="859953" y="1196976"/>
            <a:ext cx="3844625" cy="3305446"/>
          </a:xfrm>
          <a:prstGeom prst="rect">
            <a:avLst/>
          </a:prstGeom>
        </p:spPr>
        <p:txBody>
          <a:bodyPr vert="horz" lIns="36000" tIns="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D4708F-EFB4-0B4D-8EC0-1CC600D16A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520" y="116632"/>
            <a:ext cx="1159843" cy="1076369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7E28975A-860F-BA4B-87B7-FC35CEC9CE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89" y="548680"/>
            <a:ext cx="8195639" cy="448706"/>
          </a:xfrm>
        </p:spPr>
        <p:txBody>
          <a:bodyPr wrap="square" lIns="36000" tIns="0" anchor="t">
            <a:noAutofit/>
          </a:bodyPr>
          <a:lstStyle>
            <a:lvl1pPr>
              <a:lnSpc>
                <a:spcPct val="100000"/>
              </a:lnSpc>
              <a:defRPr lang="en-GB" sz="3200" b="1" i="0" smtClean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GB" dirty="0">
                <a:solidFill>
                  <a:srgbClr val="1E2522"/>
                </a:solidFill>
                <a:effectLst/>
                <a:latin typeface="Trebuchet MS" panose="020B0703020202090204" pitchFamily="34" charset="0"/>
              </a:rPr>
              <a:t>Optional title goes up here (max 2 lines)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A1456A61-C753-9144-81CC-EA04C9EC4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9" y="3068962"/>
            <a:ext cx="3243766" cy="721890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31D98E35-6E99-E14C-9FD1-F6858593DA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85239" y="3068961"/>
            <a:ext cx="3243766" cy="721891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A68849-0346-FD4A-BFE5-C2D1DE3EC87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16190" y="3068960"/>
            <a:ext cx="3243766" cy="721892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F8B9BDAD-3979-BE4E-A316-0FD3186C58C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841781" y="168543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231429BB-1CFE-7040-9060-87A94FF0465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68139" y="168543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5" name="Picture Placeholder 5">
            <a:extLst>
              <a:ext uri="{FF2B5EF4-FFF2-40B4-BE49-F238E27FC236}">
                <a16:creationId xmlns:a16="http://schemas.microsoft.com/office/drawing/2014/main" id="{63FC8512-F409-D44C-B43C-60976C42516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110212" y="168543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616AAC28-68FF-EB40-A025-BC79A448537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7759" y="5446402"/>
            <a:ext cx="3243766" cy="721890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2665C1DD-834C-4E43-9497-AB9E1E01F00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485239" y="5446401"/>
            <a:ext cx="3243766" cy="721891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207840A1-224D-EA45-9826-1FD04661D71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16190" y="5446400"/>
            <a:ext cx="3243766" cy="721892"/>
          </a:xfrm>
        </p:spPr>
        <p:txBody>
          <a:bodyPr wrap="square" lIns="36000" numCol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smtClean="0">
                <a:effectLst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Layout for showing key points – keep text minimal. Images / number stats / custom content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ACA060D9-CD72-7A4E-9782-47AD41C1EEC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841781" y="406287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468B63B2-8CC3-2C4C-B2BC-F86E4BE4E7F1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468139" y="406287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CE0BE7EC-797D-0F4E-9358-100381B6A64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110212" y="4062879"/>
            <a:ext cx="1255722" cy="1248880"/>
          </a:xfrm>
          <a:custGeom>
            <a:avLst/>
            <a:gdLst>
              <a:gd name="connsiteX0" fmla="*/ 0 w 1800225"/>
              <a:gd name="connsiteY0" fmla="*/ 900113 h 1800225"/>
              <a:gd name="connsiteX1" fmla="*/ 900113 w 1800225"/>
              <a:gd name="connsiteY1" fmla="*/ 0 h 1800225"/>
              <a:gd name="connsiteX2" fmla="*/ 1800226 w 1800225"/>
              <a:gd name="connsiteY2" fmla="*/ 900113 h 1800225"/>
              <a:gd name="connsiteX3" fmla="*/ 900113 w 1800225"/>
              <a:gd name="connsiteY3" fmla="*/ 1800226 h 1800225"/>
              <a:gd name="connsiteX4" fmla="*/ 0 w 1800225"/>
              <a:gd name="connsiteY4" fmla="*/ 900113 h 1800225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0226"/>
              <a:gd name="connsiteY0" fmla="*/ 905523 h 1805636"/>
              <a:gd name="connsiteX1" fmla="*/ 900113 w 1800226"/>
              <a:gd name="connsiteY1" fmla="*/ 5410 h 1805636"/>
              <a:gd name="connsiteX2" fmla="*/ 1800226 w 1800226"/>
              <a:gd name="connsiteY2" fmla="*/ 905523 h 1805636"/>
              <a:gd name="connsiteX3" fmla="*/ 900113 w 1800226"/>
              <a:gd name="connsiteY3" fmla="*/ 1805636 h 1805636"/>
              <a:gd name="connsiteX4" fmla="*/ 0 w 1800226"/>
              <a:gd name="connsiteY4" fmla="*/ 905523 h 1805636"/>
              <a:gd name="connsiteX0" fmla="*/ 0 w 1804642"/>
              <a:gd name="connsiteY0" fmla="*/ 905523 h 1805636"/>
              <a:gd name="connsiteX1" fmla="*/ 900113 w 1804642"/>
              <a:gd name="connsiteY1" fmla="*/ 5410 h 1805636"/>
              <a:gd name="connsiteX2" fmla="*/ 1800226 w 1804642"/>
              <a:gd name="connsiteY2" fmla="*/ 905523 h 1805636"/>
              <a:gd name="connsiteX3" fmla="*/ 900113 w 1804642"/>
              <a:gd name="connsiteY3" fmla="*/ 1805636 h 1805636"/>
              <a:gd name="connsiteX4" fmla="*/ 0 w 1804642"/>
              <a:gd name="connsiteY4" fmla="*/ 905523 h 1805636"/>
              <a:gd name="connsiteX0" fmla="*/ 5 w 1804647"/>
              <a:gd name="connsiteY0" fmla="*/ 904050 h 1794003"/>
              <a:gd name="connsiteX1" fmla="*/ 900118 w 1804647"/>
              <a:gd name="connsiteY1" fmla="*/ 3937 h 1794003"/>
              <a:gd name="connsiteX2" fmla="*/ 1800231 w 1804647"/>
              <a:gd name="connsiteY2" fmla="*/ 904050 h 1794003"/>
              <a:gd name="connsiteX3" fmla="*/ 889958 w 1804647"/>
              <a:gd name="connsiteY3" fmla="*/ 1794003 h 1794003"/>
              <a:gd name="connsiteX4" fmla="*/ 5 w 1804647"/>
              <a:gd name="connsiteY4" fmla="*/ 904050 h 1794003"/>
              <a:gd name="connsiteX0" fmla="*/ 150 w 1804792"/>
              <a:gd name="connsiteY0" fmla="*/ 905006 h 1794959"/>
              <a:gd name="connsiteX1" fmla="*/ 900263 w 1804792"/>
              <a:gd name="connsiteY1" fmla="*/ 4893 h 1794959"/>
              <a:gd name="connsiteX2" fmla="*/ 1800376 w 1804792"/>
              <a:gd name="connsiteY2" fmla="*/ 905006 h 1794959"/>
              <a:gd name="connsiteX3" fmla="*/ 890103 w 1804792"/>
              <a:gd name="connsiteY3" fmla="*/ 1794959 h 1794959"/>
              <a:gd name="connsiteX4" fmla="*/ 150 w 1804792"/>
              <a:gd name="connsiteY4" fmla="*/ 905006 h 179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4792" h="1794959">
                <a:moveTo>
                  <a:pt x="150" y="905006"/>
                </a:moveTo>
                <a:cubicBezTo>
                  <a:pt x="-8317" y="464422"/>
                  <a:pt x="342184" y="-56067"/>
                  <a:pt x="900263" y="4893"/>
                </a:cubicBezTo>
                <a:cubicBezTo>
                  <a:pt x="1458342" y="65853"/>
                  <a:pt x="1851176" y="407887"/>
                  <a:pt x="1800376" y="905006"/>
                </a:cubicBezTo>
                <a:cubicBezTo>
                  <a:pt x="1719096" y="1513885"/>
                  <a:pt x="1387222" y="1794959"/>
                  <a:pt x="890103" y="1794959"/>
                </a:cubicBezTo>
                <a:cubicBezTo>
                  <a:pt x="392984" y="1794959"/>
                  <a:pt x="8617" y="1345590"/>
                  <a:pt x="150" y="90500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25563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1 end slid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87B7AA1-CE05-F645-8AF0-AA57DC01B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951" y="2553394"/>
            <a:ext cx="3952097" cy="14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7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2 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7F5D3D4-1523-794F-9775-5F1ECC11F7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759" y="5013176"/>
            <a:ext cx="2220048" cy="487895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2000" b="1" i="0" smtClean="0">
                <a:solidFill>
                  <a:schemeClr val="tx2"/>
                </a:solidFill>
                <a:effectLst/>
                <a:latin typeface="+mn-lt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Talk to us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29789A86-4962-0A47-A15F-9440DC89F5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7758" y="5506952"/>
            <a:ext cx="3952097" cy="365125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600" b="0" i="0" smtClean="0">
                <a:solidFill>
                  <a:schemeClr val="tx2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Name Surname  |  job title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3D5A8E0F-9E68-864A-8348-60B1304379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758" y="5872077"/>
            <a:ext cx="4600170" cy="365125"/>
          </a:xfrm>
        </p:spPr>
        <p:txBody>
          <a:bodyPr wrap="square" lIns="36000" numCol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600" b="0" i="0" smtClean="0">
                <a:solidFill>
                  <a:schemeClr val="tx2"/>
                </a:solidFill>
                <a:effectLst/>
                <a:latin typeface="Trebuchet MS" panose="020B0703020202090204" pitchFamily="34" charset="0"/>
              </a:defRPr>
            </a:lvl1pPr>
          </a:lstStyle>
          <a:p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email@forestryengland.uk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 |  00000 000000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F2291024-6B17-7A4A-8D8E-EFB809EA76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9951" y="2553394"/>
            <a:ext cx="3952097" cy="145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68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42621E-CC0B-1448-9B78-D5DF4CE59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547" y="254572"/>
            <a:ext cx="10494665" cy="9424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82997-985B-D148-8058-8F07233EB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547" y="3429000"/>
            <a:ext cx="10494665" cy="2747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A28BB-3606-8440-A3E8-3ED544666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754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6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49" r:id="rId3"/>
    <p:sldLayoutId id="2147483699" r:id="rId4"/>
    <p:sldLayoutId id="2147483702" r:id="rId5"/>
    <p:sldLayoutId id="2147483665" r:id="rId6"/>
    <p:sldLayoutId id="2147483698" r:id="rId7"/>
    <p:sldLayoutId id="2147483673" r:id="rId8"/>
    <p:sldLayoutId id="2147483703" r:id="rId9"/>
    <p:sldLayoutId id="2147483700" r:id="rId10"/>
    <p:sldLayoutId id="2147483670" r:id="rId11"/>
    <p:sldLayoutId id="2147483674" r:id="rId12"/>
    <p:sldLayoutId id="2147483675" r:id="rId13"/>
    <p:sldLayoutId id="2147483695" r:id="rId14"/>
    <p:sldLayoutId id="2147483677" r:id="rId15"/>
    <p:sldLayoutId id="2147483684" r:id="rId16"/>
    <p:sldLayoutId id="2147483676" r:id="rId17"/>
    <p:sldLayoutId id="2147483678" r:id="rId18"/>
    <p:sldLayoutId id="2147483697" r:id="rId19"/>
    <p:sldLayoutId id="2147483704" r:id="rId20"/>
    <p:sldLayoutId id="2147483679" r:id="rId21"/>
    <p:sldLayoutId id="2147483683" r:id="rId22"/>
    <p:sldLayoutId id="2147483680" r:id="rId23"/>
    <p:sldLayoutId id="2147483681" r:id="rId24"/>
    <p:sldLayoutId id="2147483692" r:id="rId25"/>
    <p:sldLayoutId id="2147483682" r:id="rId26"/>
    <p:sldLayoutId id="2147483685" r:id="rId27"/>
    <p:sldLayoutId id="2147483687" r:id="rId28"/>
    <p:sldLayoutId id="2147483696" r:id="rId29"/>
    <p:sldLayoutId id="2147483686" r:id="rId30"/>
    <p:sldLayoutId id="2147483688" r:id="rId31"/>
    <p:sldLayoutId id="2147483690" r:id="rId32"/>
    <p:sldLayoutId id="2147483701" r:id="rId33"/>
    <p:sldLayoutId id="2147483689" r:id="rId34"/>
    <p:sldLayoutId id="2147483693" r:id="rId35"/>
    <p:sldLayoutId id="2147483694" r:id="rId3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4.xml"/><Relationship Id="rId1" Type="http://schemas.openxmlformats.org/officeDocument/2006/relationships/video" Target="https://www.youtube.com/embed/I3t1KJCsEZg?start=6&amp;feature=oembed" TargetMode="Externa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2693B-6B8F-D249-835A-297C003D02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Wild </a:t>
            </a:r>
            <a:r>
              <a:rPr lang="en-US" sz="5400" dirty="0" err="1"/>
              <a:t>Ennerdale</a:t>
            </a:r>
            <a:endParaRPr lang="en-US" sz="5400" dirty="0"/>
          </a:p>
        </p:txBody>
      </p:sp>
      <p:pic>
        <p:nvPicPr>
          <p:cNvPr id="6" name="Picture Placeholder 5" descr="A river running through a forest&#10;&#10;Description automatically generated">
            <a:extLst>
              <a:ext uri="{FF2B5EF4-FFF2-40B4-BE49-F238E27FC236}">
                <a16:creationId xmlns:a16="http://schemas.microsoft.com/office/drawing/2014/main" id="{7221F9EF-FE1F-4C4B-81D0-B3B2595A95D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0810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DE2327-D463-2741-9CB2-DD0FF14108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Wild </a:t>
            </a:r>
            <a:r>
              <a:rPr lang="en-US" dirty="0" err="1"/>
              <a:t>Ennerdale</a:t>
            </a:r>
            <a:endParaRPr lang="en-US" dirty="0"/>
          </a:p>
        </p:txBody>
      </p:sp>
      <p:pic>
        <p:nvPicPr>
          <p:cNvPr id="8" name="Online Media 6" descr="Wild Ennerdale | working with nature for wilder forests">
            <a:hlinkClick r:id="" action="ppaction://media"/>
            <a:extLst>
              <a:ext uri="{FF2B5EF4-FFF2-40B4-BE49-F238E27FC236}">
                <a16:creationId xmlns:a16="http://schemas.microsoft.com/office/drawing/2014/main" id="{6C96510F-F1C5-BA41-98AA-B0E29712732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42026" y="1459344"/>
            <a:ext cx="8315421" cy="469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DE2327-D463-2741-9CB2-DD0FF14108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52689" y="548680"/>
            <a:ext cx="4739255" cy="720080"/>
          </a:xfrm>
        </p:spPr>
        <p:txBody>
          <a:bodyPr/>
          <a:lstStyle/>
          <a:p>
            <a:r>
              <a:rPr lang="en-US" dirty="0"/>
              <a:t>Map activity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5F903DD-5131-0642-B8CB-D7CE616C26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1916" y="2060848"/>
            <a:ext cx="4369988" cy="2160240"/>
          </a:xfrm>
        </p:spPr>
        <p:txBody>
          <a:bodyPr/>
          <a:lstStyle/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What is the name of the river that flows through </a:t>
            </a:r>
            <a:r>
              <a:rPr lang="en-US" dirty="0" err="1">
                <a:latin typeface="Trebuchet MS"/>
              </a:rPr>
              <a:t>Ennerdale</a:t>
            </a:r>
            <a:r>
              <a:rPr lang="en-US" dirty="0">
                <a:latin typeface="Trebuchet MS"/>
              </a:rPr>
              <a:t> Valley to join </a:t>
            </a:r>
            <a:r>
              <a:rPr lang="en-US" dirty="0" err="1">
                <a:latin typeface="Trebuchet MS"/>
              </a:rPr>
              <a:t>Ennerdale</a:t>
            </a:r>
            <a:r>
              <a:rPr lang="en-US" dirty="0">
                <a:latin typeface="Trebuchet MS"/>
              </a:rPr>
              <a:t> Water? </a:t>
            </a:r>
            <a:endParaRPr lang="en-US" dirty="0"/>
          </a:p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Why might schools visit Low </a:t>
            </a:r>
            <a:r>
              <a:rPr lang="en-US" dirty="0" err="1">
                <a:latin typeface="Trebuchet MS"/>
              </a:rPr>
              <a:t>Gillerthwaite</a:t>
            </a:r>
            <a:r>
              <a:rPr lang="en-US" dirty="0">
                <a:latin typeface="Trebuchet MS"/>
              </a:rPr>
              <a:t>, at the eastern end of </a:t>
            </a:r>
            <a:r>
              <a:rPr lang="en-US" dirty="0" err="1">
                <a:latin typeface="Trebuchet MS"/>
              </a:rPr>
              <a:t>Ennerdale</a:t>
            </a:r>
            <a:r>
              <a:rPr lang="en-US" dirty="0">
                <a:latin typeface="Trebuchet MS"/>
              </a:rPr>
              <a:t> Water? </a:t>
            </a:r>
            <a:endParaRPr lang="en-US" dirty="0"/>
          </a:p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Give the six-figure grid reference for the youth hostel at High </a:t>
            </a:r>
            <a:r>
              <a:rPr lang="en-US" dirty="0" err="1">
                <a:latin typeface="Trebuchet MS"/>
              </a:rPr>
              <a:t>Gillerthwaite</a:t>
            </a:r>
            <a:r>
              <a:rPr lang="en-US" dirty="0">
                <a:latin typeface="Trebuchet MS"/>
              </a:rPr>
              <a:t>. </a:t>
            </a:r>
            <a:endParaRPr lang="en-US" dirty="0"/>
          </a:p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Give the name of the viewpoint in grid square 1115. What is its height? </a:t>
            </a:r>
            <a:endParaRPr lang="en-US" dirty="0"/>
          </a:p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What type of woodland covers most of </a:t>
            </a:r>
            <a:r>
              <a:rPr lang="en-US" dirty="0" err="1">
                <a:latin typeface="Trebuchet MS"/>
              </a:rPr>
              <a:t>Ennerdale</a:t>
            </a:r>
            <a:r>
              <a:rPr lang="en-US" dirty="0">
                <a:latin typeface="Trebuchet MS"/>
              </a:rPr>
              <a:t> valley? </a:t>
            </a:r>
            <a:endParaRPr lang="en-US" dirty="0"/>
          </a:p>
          <a:p>
            <a:pPr marL="342900" indent="-342900" algn="l">
              <a:buAutoNum type="arabicParenR"/>
            </a:pPr>
            <a:r>
              <a:rPr lang="en-US" dirty="0">
                <a:latin typeface="Trebuchet MS"/>
              </a:rPr>
              <a:t>What type of woodland is found alongside the SW shore of </a:t>
            </a:r>
            <a:r>
              <a:rPr lang="en-US" dirty="0" err="1">
                <a:latin typeface="Trebuchet MS"/>
              </a:rPr>
              <a:t>Ennerdale</a:t>
            </a:r>
            <a:r>
              <a:rPr lang="en-US" dirty="0">
                <a:latin typeface="Trebuchet MS"/>
              </a:rPr>
              <a:t> Water? 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4F1790-568D-2E4C-A69E-76D91CB8EEF4}"/>
              </a:ext>
            </a:extLst>
          </p:cNvPr>
          <p:cNvSpPr txBox="1">
            <a:spLocks/>
          </p:cNvSpPr>
          <p:nvPr/>
        </p:nvSpPr>
        <p:spPr>
          <a:xfrm>
            <a:off x="6096000" y="2063570"/>
            <a:ext cx="4369989" cy="4325924"/>
          </a:xfrm>
          <a:prstGeom prst="rect">
            <a:avLst/>
          </a:prstGeom>
        </p:spPr>
        <p:txBody>
          <a:bodyPr vert="horz" wrap="square" lIns="36000" tIns="45720" rIns="91440" bIns="45720" numCol="1" rtlCol="0"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4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+mj-lt"/>
              <a:buAutoNum type="arabicParenR" startAt="7"/>
            </a:pPr>
            <a:r>
              <a:rPr lang="en-US" dirty="0">
                <a:latin typeface="Trebuchet MS" panose="020B0703020202090204" pitchFamily="34" charset="0"/>
              </a:rPr>
              <a:t>(a) Calculate the width of the coniferous woodland from </a:t>
            </a:r>
            <a:r>
              <a:rPr lang="en-US" dirty="0" err="1">
                <a:latin typeface="Trebuchet MS" panose="020B0703020202090204" pitchFamily="34" charset="0"/>
              </a:rPr>
              <a:t>Gillerthwaite</a:t>
            </a:r>
            <a:r>
              <a:rPr lang="en-US" dirty="0">
                <a:latin typeface="Trebuchet MS" panose="020B0703020202090204" pitchFamily="34" charset="0"/>
              </a:rPr>
              <a:t> in the south to the straight edge of the woodland to the north. </a:t>
            </a:r>
          </a:p>
          <a:p>
            <a:pPr marL="0" indent="0" algn="l">
              <a:buNone/>
            </a:pPr>
            <a:r>
              <a:rPr lang="en-US" dirty="0">
                <a:latin typeface="Trebuchet MS" panose="020B0703020202090204" pitchFamily="34" charset="0"/>
              </a:rPr>
              <a:t>      (b) Calculate the widest extent of continuous     </a:t>
            </a:r>
            <a:br>
              <a:rPr lang="en-US" dirty="0">
                <a:latin typeface="Trebuchet MS" panose="020B0703020202090204" pitchFamily="34" charset="0"/>
              </a:rPr>
            </a:br>
            <a:r>
              <a:rPr lang="en-US" dirty="0">
                <a:latin typeface="Trebuchet MS" panose="020B0703020202090204" pitchFamily="34" charset="0"/>
              </a:rPr>
              <a:t>       coniferous forest across the valley. </a:t>
            </a:r>
          </a:p>
          <a:p>
            <a:pPr marL="0" indent="0" algn="l">
              <a:buNone/>
            </a:pPr>
            <a:r>
              <a:rPr lang="en-US" dirty="0">
                <a:latin typeface="Trebuchet MS" panose="020B0703020202090204" pitchFamily="34" charset="0"/>
              </a:rPr>
              <a:t> 8)  (a) Apart from trees, what other forms of </a:t>
            </a:r>
            <a:br>
              <a:rPr lang="en-US" dirty="0">
                <a:latin typeface="Trebuchet MS" panose="020B0703020202090204" pitchFamily="34" charset="0"/>
              </a:rPr>
            </a:br>
            <a:r>
              <a:rPr lang="en-US" dirty="0">
                <a:latin typeface="Trebuchet MS" panose="020B0703020202090204" pitchFamily="34" charset="0"/>
              </a:rPr>
              <a:t>       vegetation are found in the valley? </a:t>
            </a:r>
          </a:p>
          <a:p>
            <a:pPr algn="l"/>
            <a:r>
              <a:rPr lang="en-US" dirty="0">
                <a:latin typeface="Trebuchet MS"/>
              </a:rPr>
              <a:t>      (b) How does this variety of vegetation promote          biodiversity? </a:t>
            </a:r>
          </a:p>
          <a:p>
            <a:pPr algn="l"/>
            <a:r>
              <a:rPr lang="en-US" dirty="0">
                <a:latin typeface="Trebuchet MS"/>
              </a:rPr>
              <a:t>9)    At what altitude is the upper edge of the                 forest.  </a:t>
            </a:r>
            <a:br>
              <a:rPr lang="en-US" dirty="0">
                <a:latin typeface="Trebuchet MS"/>
              </a:rPr>
            </a:br>
            <a:r>
              <a:rPr lang="en-US" dirty="0">
                <a:latin typeface="Trebuchet MS"/>
              </a:rPr>
              <a:t>       Is it roughly 300m, 350m or 400m above sea    </a:t>
            </a:r>
            <a:br>
              <a:rPr lang="en-US" dirty="0">
                <a:latin typeface="Trebuchet MS"/>
              </a:rPr>
            </a:br>
            <a:r>
              <a:rPr lang="en-US" dirty="0">
                <a:latin typeface="Trebuchet MS"/>
              </a:rPr>
              <a:t>       level? </a:t>
            </a:r>
          </a:p>
          <a:p>
            <a:pPr marL="0" indent="0" algn="l">
              <a:buNone/>
            </a:pPr>
            <a:r>
              <a:rPr lang="en-US" dirty="0">
                <a:latin typeface="Trebuchet MS" panose="020B0703020202090204" pitchFamily="34" charset="0"/>
              </a:rPr>
              <a:t>10)  Using map evidence together with online   </a:t>
            </a:r>
            <a:br>
              <a:rPr lang="en-US" dirty="0">
                <a:latin typeface="Trebuchet MS" panose="020B0703020202090204" pitchFamily="34" charset="0"/>
              </a:rPr>
            </a:br>
            <a:r>
              <a:rPr lang="en-US" dirty="0">
                <a:latin typeface="Trebuchet MS" panose="020B0703020202090204" pitchFamily="34" charset="0"/>
              </a:rPr>
              <a:t>       research, describe the attractions and facilities </a:t>
            </a:r>
            <a:br>
              <a:rPr lang="en-US" dirty="0">
                <a:latin typeface="Trebuchet MS" panose="020B0703020202090204" pitchFamily="34" charset="0"/>
              </a:rPr>
            </a:br>
            <a:r>
              <a:rPr lang="en-US" dirty="0">
                <a:latin typeface="Trebuchet MS" panose="020B0703020202090204" pitchFamily="34" charset="0"/>
              </a:rPr>
              <a:t>       for people who wish to visit </a:t>
            </a:r>
            <a:r>
              <a:rPr lang="en-US" dirty="0" err="1">
                <a:latin typeface="Trebuchet MS" panose="020B0703020202090204" pitchFamily="34" charset="0"/>
              </a:rPr>
              <a:t>Ennerdale</a:t>
            </a:r>
            <a:r>
              <a:rPr lang="en-US" dirty="0">
                <a:latin typeface="Trebuchet MS" panose="020B0703020202090204" pitchFamily="34" charset="0"/>
              </a:rPr>
              <a:t> Forest. </a:t>
            </a:r>
          </a:p>
        </p:txBody>
      </p:sp>
    </p:spTree>
    <p:extLst>
      <p:ext uri="{BB962C8B-B14F-4D97-AF65-F5344CB8AC3E}">
        <p14:creationId xmlns:p14="http://schemas.microsoft.com/office/powerpoint/2010/main" val="3994609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restry England">
      <a:dk1>
        <a:srgbClr val="000000"/>
      </a:dk1>
      <a:lt1>
        <a:srgbClr val="FFFFFF"/>
      </a:lt1>
      <a:dk2>
        <a:srgbClr val="008847"/>
      </a:dk2>
      <a:lt2>
        <a:srgbClr val="EAEDEC"/>
      </a:lt2>
      <a:accent1>
        <a:srgbClr val="30B0BF"/>
      </a:accent1>
      <a:accent2>
        <a:srgbClr val="EB5E5F"/>
      </a:accent2>
      <a:accent3>
        <a:srgbClr val="91AB9E"/>
      </a:accent3>
      <a:accent4>
        <a:srgbClr val="F29373"/>
      </a:accent4>
      <a:accent5>
        <a:srgbClr val="06A587"/>
      </a:accent5>
      <a:accent6>
        <a:srgbClr val="CCCC99"/>
      </a:accent6>
      <a:hlink>
        <a:srgbClr val="0563DB"/>
      </a:hlink>
      <a:folHlink>
        <a:srgbClr val="AC4F71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5362BD9-68E2-D645-9D33-49488739B2B5}" vid="{3AC8C6F9-58CA-0D43-8C55-B54CA15086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a10a28-04ff-498a-a213-5b86a88e133c">
      <Terms xmlns="http://schemas.microsoft.com/office/infopath/2007/PartnerControls"/>
    </lcf76f155ced4ddcb4097134ff3c332f>
    <TaxCatchAll xmlns="623faba9-a4e1-4a8a-84b3-76cba303e4b3" xsi:nil="true"/>
    <SharedWithUsers xmlns="623faba9-a4e1-4a8a-84b3-76cba303e4b3">
      <UserInfo>
        <DisplayName>Endsor, Aimee</DisplayName>
        <AccountId>168</AccountId>
        <AccountType/>
      </UserInfo>
      <UserInfo>
        <DisplayName>Garnham, Clare</DisplayName>
        <AccountId>787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F9112110251142AC000EACBE46CC0A" ma:contentTypeVersion="15" ma:contentTypeDescription="Create a new document." ma:contentTypeScope="" ma:versionID="a5240b22da2e022bebd6be7070efd979">
  <xsd:schema xmlns:xsd="http://www.w3.org/2001/XMLSchema" xmlns:xs="http://www.w3.org/2001/XMLSchema" xmlns:p="http://schemas.microsoft.com/office/2006/metadata/properties" xmlns:ns2="3ca10a28-04ff-498a-a213-5b86a88e133c" xmlns:ns3="623faba9-a4e1-4a8a-84b3-76cba303e4b3" targetNamespace="http://schemas.microsoft.com/office/2006/metadata/properties" ma:root="true" ma:fieldsID="2990d06de37d9a207375d2e0a1ab6297" ns2:_="" ns3:_="">
    <xsd:import namespace="3ca10a28-04ff-498a-a213-5b86a88e133c"/>
    <xsd:import namespace="623faba9-a4e1-4a8a-84b3-76cba303e4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10a28-04ff-498a-a213-5b86a88e13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44b88a2-1063-41c3-ba40-5f24348f80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faba9-a4e1-4a8a-84b3-76cba303e4b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419c40c-7c43-49a1-9b50-d7b24f73073b}" ma:internalName="TaxCatchAll" ma:showField="CatchAllData" ma:web="623faba9-a4e1-4a8a-84b3-76cba303e4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A4DBA6-BACB-41FC-9EBD-EA07B9E96AD1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3ca10a28-04ff-498a-a213-5b86a88e133c"/>
    <ds:schemaRef ds:uri="http://schemas.microsoft.com/office/infopath/2007/PartnerControls"/>
    <ds:schemaRef ds:uri="623faba9-a4e1-4a8a-84b3-76cba303e4b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7DA4257-C2C0-497D-9744-64F0841BA5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10a28-04ff-498a-a213-5b86a88e133c"/>
    <ds:schemaRef ds:uri="623faba9-a4e1-4a8a-84b3-76cba303e4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877746-ECC4-4862-ACCC-036E93F0DA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</TotalTime>
  <Words>231</Words>
  <Application>Microsoft Office PowerPoint</Application>
  <PresentationFormat>Widescreen</PresentationFormat>
  <Paragraphs>18</Paragraphs>
  <Slides>3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Open Sans</vt:lpstr>
      <vt:lpstr>Trebuchet MS</vt:lpstr>
      <vt:lpstr>Office Theme</vt:lpstr>
      <vt:lpstr>Wild Ennerdale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Craig</dc:creator>
  <cp:lastModifiedBy>Endsor, Aimee</cp:lastModifiedBy>
  <cp:revision>70</cp:revision>
  <dcterms:created xsi:type="dcterms:W3CDTF">2021-11-10T10:19:43Z</dcterms:created>
  <dcterms:modified xsi:type="dcterms:W3CDTF">2024-07-09T13:51:44Z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0x010100CAF9112110251142AC000EACBE46CC0A</vt:lpwstr>
  </property>
  <property fmtid="{D5CDD505-2E9C-101B-9397-08002B2CF9AE}" pid="3" name="MediaServiceImageTags">
    <vt:lpwstr/>
  </property>
  <property fmtid="{D5CDD505-2E9C-101B-9397-08002B2CF9AE}" pid="4" name="MSIP_Label_5ad63538-a7d0-4d63-95ef-ceb71aab01ba_Enabled">
    <vt:lpwstr>true</vt:lpwstr>
  </property>
  <property fmtid="{D5CDD505-2E9C-101B-9397-08002B2CF9AE}" pid="5" name="MSIP_Label_5ad63538-a7d0-4d63-95ef-ceb71aab01ba_SetDate">
    <vt:lpwstr>2024-06-05T13:04:06Z</vt:lpwstr>
  </property>
  <property fmtid="{D5CDD505-2E9C-101B-9397-08002B2CF9AE}" pid="6" name="MSIP_Label_5ad63538-a7d0-4d63-95ef-ceb71aab01ba_Method">
    <vt:lpwstr>Standard</vt:lpwstr>
  </property>
  <property fmtid="{D5CDD505-2E9C-101B-9397-08002B2CF9AE}" pid="7" name="MSIP_Label_5ad63538-a7d0-4d63-95ef-ceb71aab01ba_Name">
    <vt:lpwstr>Official</vt:lpwstr>
  </property>
  <property fmtid="{D5CDD505-2E9C-101B-9397-08002B2CF9AE}" pid="8" name="MSIP_Label_5ad63538-a7d0-4d63-95ef-ceb71aab01ba_SiteId">
    <vt:lpwstr>05c525e9-f9e4-4ca2-8c55-e4740272c3bc</vt:lpwstr>
  </property>
  <property fmtid="{D5CDD505-2E9C-101B-9397-08002B2CF9AE}" pid="9" name="MSIP_Label_5ad63538-a7d0-4d63-95ef-ceb71aab01ba_ActionId">
    <vt:lpwstr>56a38c05-8770-4b79-bfe7-4c9120799afe</vt:lpwstr>
  </property>
  <property fmtid="{D5CDD505-2E9C-101B-9397-08002B2CF9AE}" pid="10" name="MSIP_Label_5ad63538-a7d0-4d63-95ef-ceb71aab01ba_ContentBits">
    <vt:lpwstr>0</vt:lpwstr>
  </property>
</Properties>
</file>