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259" r:id="rId5"/>
    <p:sldId id="258" r:id="rId6"/>
    <p:sldId id="260" r:id="rId7"/>
  </p:sldIdLst>
  <p:sldSz cx="12192000" cy="6858000"/>
  <p:notesSz cx="6724650" cy="97742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7898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-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015" cy="4904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5" cy="4904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772E2F-1D41-4632-B9AF-03647591F0E5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0213" y="1222375"/>
            <a:ext cx="5864225" cy="3298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465" y="4703852"/>
            <a:ext cx="5379720" cy="384860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83830"/>
            <a:ext cx="2914015" cy="4904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9079" y="9283830"/>
            <a:ext cx="2914015" cy="4904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E0FC66-65B1-49A4-87F0-84694D80EF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6230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E0FC66-65B1-49A4-87F0-84694D80EF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282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C0745-CC11-60F0-6F83-86D05DEFA6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1BB167-E8D4-2E39-3687-A13D46D582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5AEAA6-019A-B937-7894-7E5DFABBD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54A11-4C8C-40BC-BD60-5D43E24CD6E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57CD9-9F8C-586A-22D3-B4AFC553E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C82AD1-2403-E6FF-FCAC-91B654C2A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84D-0318-434A-A47D-F382B7CA4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012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493E5-4318-A63A-2C69-B8A65F172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5E777F-69DA-5924-50C2-E11D8F88A0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6A9A94-47A8-5B82-B9C2-5FC6BC8AA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54A11-4C8C-40BC-BD60-5D43E24CD6E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F31EFE-1731-3063-014F-504FFEC18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4CF6BA-FBF8-4E29-B842-74307B871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84D-0318-434A-A47D-F382B7CA4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6776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DEE1F9-68EB-23A1-ED68-43D3A8A7AD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D1B9B3-118A-3F98-C63A-E76AE20E73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10B720-713F-004C-D16F-680BD7ACC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54A11-4C8C-40BC-BD60-5D43E24CD6E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901720-F4A1-1120-EC1F-5F6A58F73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4F86A9-CBDA-3A92-E368-68354078B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84D-0318-434A-A47D-F382B7CA4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152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2CA8D-8EDE-4CE8-6007-6744C6323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3E54C-01B7-2CE1-D7C7-19F7F5105D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72E8FB-FD9F-5305-68AE-58B560553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54A11-4C8C-40BC-BD60-5D43E24CD6E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D49D8B-C0BB-BF51-C95B-9DE2F199E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A8C4F8-1573-D726-85DC-9E26B3E3C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84D-0318-434A-A47D-F382B7CA4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767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7D37A-FB23-AF75-7155-CDC9E969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E7E2-C7B6-CC10-C62B-D9FA6522B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435B9D-8B96-3388-0E5F-2624B53D8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54A11-4C8C-40BC-BD60-5D43E24CD6E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D4164B-7789-C49C-712A-67BB92214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344AE1-1B00-D14B-9348-EE9BDE02C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84D-0318-434A-A47D-F382B7CA4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5832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D2CFA-E697-D0A1-9FD7-B7EE48F91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491424-EED0-8672-C201-B767ABF5B0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5F371B-0C45-421E-54F4-0B0ED05014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E208B7-BB7E-63F8-348B-1752D2273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54A11-4C8C-40BC-BD60-5D43E24CD6E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AF5B54-D46A-700E-CD6C-8AF98F70B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69B045-C384-9651-DB5B-409E1F254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84D-0318-434A-A47D-F382B7CA4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8689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F60AB-B6A0-E3C0-FEFB-D500DF2BC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D70FE-E6B6-339C-4458-AFA110D2F5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B4D6F9-2B94-DC45-C257-7AE15AAE59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6168E1-E136-8E7C-0F88-E301394A04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811586-2C4C-0A56-7360-064B38060D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7FDCAC-6441-7218-3E37-608F21B39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54A11-4C8C-40BC-BD60-5D43E24CD6E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9AC0FD-C8F7-70DB-5D09-6F2A5E4D8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955BEA-C1DB-C4CB-94D0-FC1DD2FDA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84D-0318-434A-A47D-F382B7CA4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228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17914-6CAC-D69C-3DC6-F6642CDAD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22D994-EDAD-B82A-7C72-82F23C200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54A11-4C8C-40BC-BD60-5D43E24CD6E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56B561-378E-A5C9-FC0A-00FCC5EAC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E2AB1D-0C86-A7FA-77E2-B9549A504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84D-0318-434A-A47D-F382B7CA4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773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E409E6-62FE-12B8-1E9D-5FCDCBEE1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54A11-4C8C-40BC-BD60-5D43E24CD6E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522E17-D362-D887-55C4-4F07E2CCA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1DF3F4-FD2C-E933-11CC-16A892199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84D-0318-434A-A47D-F382B7CA4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0395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47E44-8651-D6F6-B304-AB3612851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B5705-1BFF-C999-A87D-6C1DE8068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4870D7-FACC-0350-1F41-BCDFF31E1A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85EBAC-3D01-AB1C-B80F-F7041D91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54A11-4C8C-40BC-BD60-5D43E24CD6E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C936DB-D408-FEC8-00A7-27A4C8952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07F0DD-A150-3E58-E7FD-3C5BC720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84D-0318-434A-A47D-F382B7CA4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3052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0394A-EF73-00A8-8906-7117D235E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7B5F50-9A60-ACA5-9647-A90F5572FC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9D2EE-C91F-6D03-8FB4-51BF367CE9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AD9220-243D-5F27-8F32-F8F551C76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54A11-4C8C-40BC-BD60-5D43E24CD6E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E987C0-67C5-2234-260A-5AA55A996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4D6BA-8216-2E9D-DEB9-8B93078B8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84D-0318-434A-A47D-F382B7CA4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160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C40CEE-ABC6-CF0E-9CF8-09082C055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D7709B-6394-243F-2ADC-56A813E96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5AE2A0-9BC6-EA30-ED73-665C11E987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354A11-4C8C-40BC-BD60-5D43E24CD6E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848BBE-C2A6-74E8-464F-3660851661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E57683-B9F8-53B4-6EFA-0C571FD2B9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B0784D-0318-434A-A47D-F382B7CA4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180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CC9B352-497F-FA96-6B65-9B9AE42CD3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439" r="1" b="2130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3C9C52-4DF2-F827-687F-3E1F34847D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2" b="9309"/>
          <a:stretch>
            <a:fillRect/>
          </a:stretch>
        </p:blipFill>
        <p:spPr>
          <a:xfrm>
            <a:off x="744853" y="493908"/>
            <a:ext cx="11447148" cy="636281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B4100578-A427-C74C-6B30-94657C2C543D}"/>
              </a:ext>
            </a:extLst>
          </p:cNvPr>
          <p:cNvSpPr/>
          <p:nvPr/>
        </p:nvSpPr>
        <p:spPr>
          <a:xfrm>
            <a:off x="0" y="-108284"/>
            <a:ext cx="2804379" cy="2743200"/>
          </a:xfrm>
          <a:prstGeom prst="ellipse">
            <a:avLst/>
          </a:prstGeom>
          <a:solidFill>
            <a:srgbClr val="7898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064BB2-C06F-A5FD-F044-BCF2ADF809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77" t="3332" r="43958" b="84212"/>
          <a:stretch/>
        </p:blipFill>
        <p:spPr>
          <a:xfrm>
            <a:off x="150905" y="903635"/>
            <a:ext cx="2502568" cy="719361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F78A665D-C54C-79C9-B989-77797E9AD987}"/>
              </a:ext>
            </a:extLst>
          </p:cNvPr>
          <p:cNvSpPr/>
          <p:nvPr/>
        </p:nvSpPr>
        <p:spPr>
          <a:xfrm>
            <a:off x="1251283" y="3918284"/>
            <a:ext cx="2804379" cy="2743200"/>
          </a:xfrm>
          <a:prstGeom prst="ellipse">
            <a:avLst/>
          </a:prstGeom>
          <a:solidFill>
            <a:srgbClr val="7898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435D05-8034-0166-1404-8E8D791D2BC6}"/>
              </a:ext>
            </a:extLst>
          </p:cNvPr>
          <p:cNvSpPr txBox="1"/>
          <p:nvPr/>
        </p:nvSpPr>
        <p:spPr>
          <a:xfrm>
            <a:off x="1546567" y="4558354"/>
            <a:ext cx="2213811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</a:rPr>
              <a:t>*The trails marked in </a:t>
            </a:r>
            <a:r>
              <a:rPr lang="en-GB" sz="2000" b="1" u="sng" dirty="0">
                <a:solidFill>
                  <a:schemeClr val="bg1"/>
                </a:solidFill>
              </a:rPr>
              <a:t>pink</a:t>
            </a:r>
            <a:r>
              <a:rPr lang="en-GB" sz="2000" dirty="0">
                <a:solidFill>
                  <a:schemeClr val="bg1"/>
                </a:solidFill>
              </a:rPr>
              <a:t> are approved for use with our all-terrain </a:t>
            </a:r>
            <a:r>
              <a:rPr lang="en-GB" sz="2000">
                <a:solidFill>
                  <a:schemeClr val="bg1"/>
                </a:solidFill>
              </a:rPr>
              <a:t>mobility scooters</a:t>
            </a:r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222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AA392F-E2CC-1EF7-1C2F-152C3B9BA9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32439" r="4404" b="21304"/>
          <a:stretch/>
        </p:blipFill>
        <p:spPr>
          <a:xfrm>
            <a:off x="20" y="0"/>
            <a:ext cx="12191980" cy="7172489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5D4BA6F-83C3-EB52-6F0D-937A534FB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192" y="2382388"/>
            <a:ext cx="2280736" cy="4054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rrow: Curved Right 1">
            <a:extLst>
              <a:ext uri="{FF2B5EF4-FFF2-40B4-BE49-F238E27FC236}">
                <a16:creationId xmlns:a16="http://schemas.microsoft.com/office/drawing/2014/main" id="{900EA9D9-7F93-B387-C192-EB0BF95FAC18}"/>
              </a:ext>
            </a:extLst>
          </p:cNvPr>
          <p:cNvSpPr/>
          <p:nvPr/>
        </p:nvSpPr>
        <p:spPr>
          <a:xfrm rot="5400000">
            <a:off x="5697903" y="3965294"/>
            <a:ext cx="589047" cy="1129965"/>
          </a:xfrm>
          <a:prstGeom prst="curved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9525">
                <a:solidFill>
                  <a:schemeClr val="bg1"/>
                </a:solidFill>
                <a:prstDash val="solid"/>
              </a:ln>
              <a:solidFill>
                <a:srgbClr val="FFC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1008BD33-F2FC-C108-341B-72111725CC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" t="13966" r="1221" b="20035"/>
          <a:stretch>
            <a:fillRect/>
          </a:stretch>
        </p:blipFill>
        <p:spPr bwMode="auto">
          <a:xfrm>
            <a:off x="5862084" y="980709"/>
            <a:ext cx="5459368" cy="211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34F8A21-1E4C-09F0-4A70-55E7EE6ED0D6}"/>
              </a:ext>
            </a:extLst>
          </p:cNvPr>
          <p:cNvSpPr/>
          <p:nvPr/>
        </p:nvSpPr>
        <p:spPr>
          <a:xfrm>
            <a:off x="0" y="-108284"/>
            <a:ext cx="2804379" cy="2743200"/>
          </a:xfrm>
          <a:prstGeom prst="ellipse">
            <a:avLst/>
          </a:prstGeom>
          <a:solidFill>
            <a:srgbClr val="7898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4D0961-FC6A-1A61-D370-BC3C79A18F7F}"/>
              </a:ext>
            </a:extLst>
          </p:cNvPr>
          <p:cNvSpPr/>
          <p:nvPr/>
        </p:nvSpPr>
        <p:spPr>
          <a:xfrm>
            <a:off x="7527435" y="3393543"/>
            <a:ext cx="866757" cy="701677"/>
          </a:xfrm>
          <a:prstGeom prst="wedgeRoundRectCallout">
            <a:avLst>
              <a:gd name="adj1" fmla="val -29439"/>
              <a:gd name="adj2" fmla="val -114837"/>
              <a:gd name="adj3" fmla="val 16667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latin typeface="Trebuchet MS" panose="020B0603020202020204" pitchFamily="34" charset="0"/>
              </a:rPr>
              <a:t>Horn</a:t>
            </a: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92157B93-E6A7-D6CB-87FD-E283AFE175DC}"/>
              </a:ext>
            </a:extLst>
          </p:cNvPr>
          <p:cNvSpPr/>
          <p:nvPr/>
        </p:nvSpPr>
        <p:spPr>
          <a:xfrm>
            <a:off x="6799419" y="4203504"/>
            <a:ext cx="1129965" cy="921243"/>
          </a:xfrm>
          <a:prstGeom prst="wedgeRoundRectCallout">
            <a:avLst>
              <a:gd name="adj1" fmla="val -44774"/>
              <a:gd name="adj2" fmla="val -193922"/>
              <a:gd name="adj3" fmla="val 16667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latin typeface="Trebuchet MS" panose="020B0603020202020204" pitchFamily="34" charset="0"/>
              </a:rPr>
              <a:t>Head Lights </a:t>
            </a:r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98A671C3-95AA-DC72-B2FB-56687CD998F4}"/>
              </a:ext>
            </a:extLst>
          </p:cNvPr>
          <p:cNvSpPr/>
          <p:nvPr/>
        </p:nvSpPr>
        <p:spPr>
          <a:xfrm>
            <a:off x="4718668" y="1696840"/>
            <a:ext cx="1114957" cy="685548"/>
          </a:xfrm>
          <a:prstGeom prst="wedgeRoundRectCallout">
            <a:avLst>
              <a:gd name="adj1" fmla="val 107593"/>
              <a:gd name="adj2" fmla="val 20085"/>
              <a:gd name="adj3" fmla="val 16667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latin typeface="Trebuchet MS" panose="020B0603020202020204" pitchFamily="34" charset="0"/>
              </a:rPr>
              <a:t>Hazard</a:t>
            </a:r>
          </a:p>
        </p:txBody>
      </p:sp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302914AB-8E58-105B-A855-54FA7D9C7964}"/>
              </a:ext>
            </a:extLst>
          </p:cNvPr>
          <p:cNvSpPr/>
          <p:nvPr/>
        </p:nvSpPr>
        <p:spPr>
          <a:xfrm>
            <a:off x="4718668" y="903635"/>
            <a:ext cx="1503841" cy="552070"/>
          </a:xfrm>
          <a:prstGeom prst="wedgeRoundRectCallout">
            <a:avLst>
              <a:gd name="adj1" fmla="val 72254"/>
              <a:gd name="adj2" fmla="val 51483"/>
              <a:gd name="adj3" fmla="val 16667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latin typeface="Trebuchet MS" panose="020B0603020202020204" pitchFamily="34" charset="0"/>
              </a:rPr>
              <a:t>Indicators</a:t>
            </a:r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D1AD7378-06F1-E91F-DC63-80949D974EF0}"/>
              </a:ext>
            </a:extLst>
          </p:cNvPr>
          <p:cNvSpPr/>
          <p:nvPr/>
        </p:nvSpPr>
        <p:spPr>
          <a:xfrm>
            <a:off x="7670390" y="287989"/>
            <a:ext cx="1224343" cy="685547"/>
          </a:xfrm>
          <a:prstGeom prst="wedgeRoundRectCallout">
            <a:avLst>
              <a:gd name="adj1" fmla="val 17736"/>
              <a:gd name="adj2" fmla="val 132779"/>
              <a:gd name="adj3" fmla="val 16667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latin typeface="Trebuchet MS" panose="020B0603020202020204" pitchFamily="34" charset="0"/>
              </a:rPr>
              <a:t>Battery</a:t>
            </a:r>
          </a:p>
        </p:txBody>
      </p:sp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1D374AAE-C1D5-6AAD-D75C-84EF97EE3528}"/>
              </a:ext>
            </a:extLst>
          </p:cNvPr>
          <p:cNvSpPr/>
          <p:nvPr/>
        </p:nvSpPr>
        <p:spPr>
          <a:xfrm>
            <a:off x="9012015" y="3128508"/>
            <a:ext cx="1165257" cy="820086"/>
          </a:xfrm>
          <a:prstGeom prst="wedgeRoundRectCallout">
            <a:avLst>
              <a:gd name="adj1" fmla="val -2768"/>
              <a:gd name="adj2" fmla="val -109084"/>
              <a:gd name="adj3" fmla="val 16667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latin typeface="Trebuchet MS" panose="020B0603020202020204" pitchFamily="34" charset="0"/>
              </a:rPr>
              <a:t>Status Light</a:t>
            </a:r>
          </a:p>
        </p:txBody>
      </p:sp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F658BA4A-CFBB-A037-7B5E-0CFAA4BCC23D}"/>
              </a:ext>
            </a:extLst>
          </p:cNvPr>
          <p:cNvSpPr/>
          <p:nvPr/>
        </p:nvSpPr>
        <p:spPr>
          <a:xfrm>
            <a:off x="9593550" y="4095220"/>
            <a:ext cx="1498127" cy="560754"/>
          </a:xfrm>
          <a:prstGeom prst="wedgeRoundRectCallout">
            <a:avLst>
              <a:gd name="adj1" fmla="val 22290"/>
              <a:gd name="adj2" fmla="val -278407"/>
              <a:gd name="adj3" fmla="val 16667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latin typeface="Trebuchet MS" panose="020B0603020202020204" pitchFamily="34" charset="0"/>
              </a:rPr>
              <a:t>Speed dial</a:t>
            </a: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7111F0E5-0DB1-A187-8D29-F8350E0CF818}"/>
              </a:ext>
            </a:extLst>
          </p:cNvPr>
          <p:cNvSpPr/>
          <p:nvPr/>
        </p:nvSpPr>
        <p:spPr>
          <a:xfrm>
            <a:off x="9012015" y="182005"/>
            <a:ext cx="1165257" cy="850339"/>
          </a:xfrm>
          <a:prstGeom prst="wedgeRoundRectCallout">
            <a:avLst>
              <a:gd name="adj1" fmla="val 7087"/>
              <a:gd name="adj2" fmla="val 87487"/>
              <a:gd name="adj3" fmla="val 16667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latin typeface="Trebuchet MS" panose="020B0603020202020204" pitchFamily="34" charset="0"/>
              </a:rPr>
              <a:t>Fast &amp; Slow</a:t>
            </a:r>
          </a:p>
        </p:txBody>
      </p:sp>
      <p:sp>
        <p:nvSpPr>
          <p:cNvPr id="28" name="Speech Bubble: Rectangle with Corners Rounded 27">
            <a:extLst>
              <a:ext uri="{FF2B5EF4-FFF2-40B4-BE49-F238E27FC236}">
                <a16:creationId xmlns:a16="http://schemas.microsoft.com/office/drawing/2014/main" id="{2D14B56D-521C-84F8-429C-4240DB8DDC7D}"/>
              </a:ext>
            </a:extLst>
          </p:cNvPr>
          <p:cNvSpPr/>
          <p:nvPr/>
        </p:nvSpPr>
        <p:spPr>
          <a:xfrm>
            <a:off x="10342614" y="295162"/>
            <a:ext cx="1503841" cy="856982"/>
          </a:xfrm>
          <a:prstGeom prst="wedgeRoundRectCallout">
            <a:avLst>
              <a:gd name="adj1" fmla="val -35839"/>
              <a:gd name="adj2" fmla="val 77483"/>
              <a:gd name="adj3" fmla="val 16667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latin typeface="Trebuchet MS" panose="020B0603020202020204" pitchFamily="34" charset="0"/>
              </a:rPr>
              <a:t>Forward &amp; Reserve</a:t>
            </a:r>
          </a:p>
        </p:txBody>
      </p:sp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8B890535-90BE-0CAF-F22C-2C2BB7FF4966}"/>
              </a:ext>
            </a:extLst>
          </p:cNvPr>
          <p:cNvSpPr/>
          <p:nvPr/>
        </p:nvSpPr>
        <p:spPr>
          <a:xfrm>
            <a:off x="4718668" y="5613204"/>
            <a:ext cx="2280736" cy="1064961"/>
          </a:xfrm>
          <a:prstGeom prst="wedgeRoundRectCallout">
            <a:avLst>
              <a:gd name="adj1" fmla="val 11708"/>
              <a:gd name="adj2" fmla="val -103888"/>
              <a:gd name="adj3" fmla="val 16667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latin typeface="Trebuchet MS" panose="020B0603020202020204" pitchFamily="34" charset="0"/>
              </a:rPr>
              <a:t>Twist grips:</a:t>
            </a:r>
          </a:p>
          <a:p>
            <a:pPr algn="ctr"/>
            <a:r>
              <a:rPr lang="en-GB" sz="1600" dirty="0">
                <a:latin typeface="Trebuchet MS" panose="020B0603020202020204" pitchFamily="34" charset="0"/>
              </a:rPr>
              <a:t>Turn toward you to go and let go to stop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A48FB1-C17F-B56B-D826-965B959A35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2114777" y="264726"/>
            <a:ext cx="1379756" cy="31545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6A7C1B4-57BD-9D44-02C0-71B9E6A2CA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257219" y="3047758"/>
            <a:ext cx="4730076" cy="35193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62544C-4F67-8AC5-07BB-B561A89EF1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77" t="3332" r="43958" b="84212"/>
          <a:stretch/>
        </p:blipFill>
        <p:spPr>
          <a:xfrm>
            <a:off x="119689" y="792462"/>
            <a:ext cx="2502568" cy="7193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8D6A83E-128D-7330-9CAF-E16847B7CBBC}"/>
              </a:ext>
            </a:extLst>
          </p:cNvPr>
          <p:cNvSpPr txBox="1"/>
          <p:nvPr/>
        </p:nvSpPr>
        <p:spPr>
          <a:xfrm>
            <a:off x="796544" y="1534028"/>
            <a:ext cx="3431542" cy="54322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Trebuchet MS"/>
              </a:rPr>
              <a:t>Duty Ranger phone number:</a:t>
            </a:r>
          </a:p>
          <a:p>
            <a:r>
              <a:rPr lang="en-GB" b="1" dirty="0">
                <a:solidFill>
                  <a:schemeClr val="bg1"/>
                </a:solidFill>
                <a:latin typeface="Trebuchet MS" panose="020B0603020202020204" pitchFamily="34" charset="0"/>
              </a:rPr>
              <a:t>07703 211869</a:t>
            </a:r>
          </a:p>
          <a:p>
            <a:endParaRPr lang="en-GB" sz="11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r>
              <a:rPr lang="en-GB" sz="1400" b="1" u="sng" dirty="0">
                <a:solidFill>
                  <a:schemeClr val="bg1"/>
                </a:solidFill>
                <a:latin typeface="Trebuchet MS" panose="020B0603020202020204" pitchFamily="34" charset="0"/>
              </a:rPr>
              <a:t>Battery Life: </a:t>
            </a:r>
          </a:p>
          <a:p>
            <a:pPr algn="just"/>
            <a:r>
              <a:rPr lang="en-GB" sz="1200" dirty="0">
                <a:solidFill>
                  <a:schemeClr val="bg1"/>
                </a:solidFill>
                <a:latin typeface="Trebuchet MS"/>
              </a:rPr>
              <a:t>We aim to ensure the  all-terrain mobility scooter battery is above 90% before each hire, providing a minimum range of 20 km (12 miles). If the battery level drops to 20% or below, please return to the Visitor Welcome.</a:t>
            </a:r>
          </a:p>
          <a:p>
            <a:pPr algn="just"/>
            <a:r>
              <a:rPr lang="en-GB" sz="1200" dirty="0">
                <a:solidFill>
                  <a:schemeClr val="bg1"/>
                </a:solidFill>
                <a:latin typeface="Trebuchet MS"/>
              </a:rPr>
              <a:t>If the  all-terrain mobility scooter remains stationary for 10 minutes, it will automatically switch off. Simply restart it to continue your journey.</a:t>
            </a:r>
          </a:p>
          <a:p>
            <a:pPr algn="just"/>
            <a:endParaRPr lang="en-GB" sz="12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algn="just"/>
            <a:r>
              <a:rPr lang="en-GB" sz="1400" b="1" u="sng" dirty="0">
                <a:solidFill>
                  <a:schemeClr val="bg1"/>
                </a:solidFill>
                <a:latin typeface="Trebuchet MS" panose="020B0603020202020204" pitchFamily="34" charset="0"/>
              </a:rPr>
              <a:t>Security:</a:t>
            </a:r>
          </a:p>
          <a:p>
            <a:pPr algn="just"/>
            <a:r>
              <a:rPr lang="en-GB" sz="1200" dirty="0">
                <a:solidFill>
                  <a:schemeClr val="bg1"/>
                </a:solidFill>
                <a:latin typeface="Trebuchet MS"/>
              </a:rPr>
              <a:t>Do not leave valuables unattended. Please take belongings with you, or lock them inside the all-terrain mobility scooter and take the key with you.</a:t>
            </a:r>
          </a:p>
          <a:p>
            <a:pPr algn="just"/>
            <a:endParaRPr lang="en-GB" sz="12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algn="just"/>
            <a:r>
              <a:rPr lang="en-GB" sz="1400" b="1" u="sng" dirty="0">
                <a:solidFill>
                  <a:schemeClr val="bg1"/>
                </a:solidFill>
                <a:latin typeface="Trebuchet MS" panose="020B0603020202020204" pitchFamily="34" charset="0"/>
              </a:rPr>
              <a:t>Pets:</a:t>
            </a:r>
            <a:r>
              <a:rPr lang="en-GB" sz="1400" u="sng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</a:p>
          <a:p>
            <a:pPr algn="just"/>
            <a:r>
              <a:rPr lang="en-GB" sz="1200" dirty="0">
                <a:solidFill>
                  <a:schemeClr val="bg1"/>
                </a:solidFill>
                <a:latin typeface="Trebuchet MS"/>
              </a:rPr>
              <a:t>Pets are not permitted on the  all-terrain mobility scooters, or to be led by the person operating it. If you are accompanied by a dog, your walking companion must always remain in control of the animal.</a:t>
            </a:r>
            <a:endParaRPr lang="en-GB" sz="1200" b="1" dirty="0">
              <a:solidFill>
                <a:schemeClr val="bg1"/>
              </a:solidFill>
              <a:latin typeface="Trebuchet MS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5816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9BC31B-F356-EDBF-E353-562A44067D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554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155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c26c14b-f390-40a6-b585-bea85063dd3e" xsi:nil="true"/>
    <lcf76f155ced4ddcb4097134ff3c332f xmlns="55760e84-95a8-4235-bfc8-d171366d7ba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816E5FB534445B8DBC976EBA89D6C" ma:contentTypeVersion="18" ma:contentTypeDescription="Create a new document." ma:contentTypeScope="" ma:versionID="749f3cf4c4778d2d2a17d9452317b6e9">
  <xsd:schema xmlns:xsd="http://www.w3.org/2001/XMLSchema" xmlns:xs="http://www.w3.org/2001/XMLSchema" xmlns:p="http://schemas.microsoft.com/office/2006/metadata/properties" xmlns:ns2="55760e84-95a8-4235-bfc8-d171366d7ba6" xmlns:ns3="8c26c14b-f390-40a6-b585-bea85063dd3e" targetNamespace="http://schemas.microsoft.com/office/2006/metadata/properties" ma:root="true" ma:fieldsID="c2a79ebac2256dc5071ced45919fa3ae" ns2:_="" ns3:_="">
    <xsd:import namespace="55760e84-95a8-4235-bfc8-d171366d7ba6"/>
    <xsd:import namespace="8c26c14b-f390-40a6-b585-bea85063dd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760e84-95a8-4235-bfc8-d171366d7b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44b88a2-1063-41c3-ba40-5f24348f805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26c14b-f390-40a6-b585-bea85063dd3e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ad09348-872d-4616-99ee-7def18e40c4b}" ma:internalName="TaxCatchAll" ma:showField="CatchAllData" ma:web="8c26c14b-f390-40a6-b585-bea85063dd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FA4EC1-FEB9-4044-8CD7-46F2A0C8DA4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259B827-DB9D-475C-8CD8-3D5346778E63}">
  <ds:schemaRefs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8c26c14b-f390-40a6-b585-bea85063dd3e"/>
    <ds:schemaRef ds:uri="55760e84-95a8-4235-bfc8-d171366d7ba6"/>
  </ds:schemaRefs>
</ds:datastoreItem>
</file>

<file path=customXml/itemProps3.xml><?xml version="1.0" encoding="utf-8"?>
<ds:datastoreItem xmlns:ds="http://schemas.openxmlformats.org/officeDocument/2006/customXml" ds:itemID="{076C09C0-67E5-4594-B1A9-2565FA39E6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5760e84-95a8-4235-bfc8-d171366d7ba6"/>
    <ds:schemaRef ds:uri="8c26c14b-f390-40a6-b585-bea85063dd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5ad63538-a7d0-4d63-95ef-ceb71aab01ba}" enabled="1" method="Standard" siteId="{05c525e9-f9e4-4ca2-8c55-e4740272c3b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197</Words>
  <Application>Microsoft Office PowerPoint</Application>
  <PresentationFormat>Widescreen</PresentationFormat>
  <Paragraphs>25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Everitt, Abigail</dc:creator>
  <cp:lastModifiedBy>Everitt, Abigail</cp:lastModifiedBy>
  <cp:revision>12</cp:revision>
  <cp:lastPrinted>2026-07-17T09:45:07Z</cp:lastPrinted>
  <dcterms:created xsi:type="dcterms:W3CDTF">2024-09-19T09:31:13Z</dcterms:created>
  <dcterms:modified xsi:type="dcterms:W3CDTF">2026-07-28T13:30:59Z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ad63538-a7d0-4d63-95ef-ceb71aab01ba_Enabled">
    <vt:lpwstr>true</vt:lpwstr>
  </property>
  <property fmtid="{D5CDD505-2E9C-101B-9397-08002B2CF9AE}" pid="3" name="MSIP_Label_5ad63538-a7d0-4d63-95ef-ceb71aab01ba_SetDate">
    <vt:lpwstr>2024-09-19T09:52:55Z</vt:lpwstr>
  </property>
  <property fmtid="{D5CDD505-2E9C-101B-9397-08002B2CF9AE}" pid="4" name="MSIP_Label_5ad63538-a7d0-4d63-95ef-ceb71aab01ba_Method">
    <vt:lpwstr>Standard</vt:lpwstr>
  </property>
  <property fmtid="{D5CDD505-2E9C-101B-9397-08002B2CF9AE}" pid="5" name="MSIP_Label_5ad63538-a7d0-4d63-95ef-ceb71aab01ba_Name">
    <vt:lpwstr>Official</vt:lpwstr>
  </property>
  <property fmtid="{D5CDD505-2E9C-101B-9397-08002B2CF9AE}" pid="6" name="MSIP_Label_5ad63538-a7d0-4d63-95ef-ceb71aab01ba_SiteId">
    <vt:lpwstr>05c525e9-f9e4-4ca2-8c55-e4740272c3bc</vt:lpwstr>
  </property>
  <property fmtid="{D5CDD505-2E9C-101B-9397-08002B2CF9AE}" pid="7" name="MSIP_Label_5ad63538-a7d0-4d63-95ef-ceb71aab01ba_ActionId">
    <vt:lpwstr>103b1e56-792a-48d6-a176-5237cb2f8689</vt:lpwstr>
  </property>
  <property fmtid="{D5CDD505-2E9C-101B-9397-08002B2CF9AE}" pid="8" name="MSIP_Label_5ad63538-a7d0-4d63-95ef-ceb71aab01ba_ContentBits">
    <vt:lpwstr>0</vt:lpwstr>
  </property>
  <property fmtid="{D5CDD505-2E9C-101B-9397-08002B2CF9AE}" pid="9" name="ContentTypeId">
    <vt:lpwstr>0x010100A8E816E5FB534445B8DBC976EBA89D6C</vt:lpwstr>
  </property>
  <property fmtid="{D5CDD505-2E9C-101B-9397-08002B2CF9AE}" pid="10" name="MediaServiceImageTags">
    <vt:lpwstr/>
  </property>
</Properties>
</file>